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74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8871"/>
            <a:ext cx="12192000" cy="6517005"/>
          </a:xfrm>
          <a:custGeom>
            <a:avLst/>
            <a:gdLst/>
            <a:ahLst/>
            <a:cxnLst/>
            <a:rect l="l" t="t" r="r" b="b"/>
            <a:pathLst>
              <a:path w="12192000" h="6517005">
                <a:moveTo>
                  <a:pt x="0" y="6516623"/>
                </a:moveTo>
                <a:lnTo>
                  <a:pt x="12192000" y="6516623"/>
                </a:lnTo>
                <a:lnTo>
                  <a:pt x="12192000" y="0"/>
                </a:lnTo>
                <a:lnTo>
                  <a:pt x="0" y="0"/>
                </a:lnTo>
                <a:lnTo>
                  <a:pt x="0" y="6516623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484" y="44196"/>
            <a:ext cx="12070080" cy="6624955"/>
          </a:xfrm>
          <a:custGeom>
            <a:avLst/>
            <a:gdLst/>
            <a:ahLst/>
            <a:cxnLst/>
            <a:rect l="l" t="t" r="r" b="b"/>
            <a:pathLst>
              <a:path w="12070080" h="6624955">
                <a:moveTo>
                  <a:pt x="0" y="6624828"/>
                </a:moveTo>
                <a:lnTo>
                  <a:pt x="12070080" y="6624828"/>
                </a:lnTo>
                <a:lnTo>
                  <a:pt x="12070080" y="0"/>
                </a:lnTo>
                <a:lnTo>
                  <a:pt x="0" y="0"/>
                </a:lnTo>
                <a:lnTo>
                  <a:pt x="0" y="6624828"/>
                </a:lnTo>
                <a:close/>
              </a:path>
            </a:pathLst>
          </a:custGeom>
          <a:ln w="9525">
            <a:solidFill>
              <a:srgbClr val="548E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23" y="6635495"/>
            <a:ext cx="12190730" cy="222885"/>
          </a:xfrm>
          <a:custGeom>
            <a:avLst/>
            <a:gdLst/>
            <a:ahLst/>
            <a:cxnLst/>
            <a:rect l="l" t="t" r="r" b="b"/>
            <a:pathLst>
              <a:path w="12190730" h="222884">
                <a:moveTo>
                  <a:pt x="12190476" y="0"/>
                </a:moveTo>
                <a:lnTo>
                  <a:pt x="0" y="0"/>
                </a:lnTo>
                <a:lnTo>
                  <a:pt x="0" y="222502"/>
                </a:lnTo>
                <a:lnTo>
                  <a:pt x="12190476" y="222502"/>
                </a:lnTo>
                <a:lnTo>
                  <a:pt x="12190476" y="0"/>
                </a:lnTo>
                <a:close/>
              </a:path>
            </a:pathLst>
          </a:custGeom>
          <a:solidFill>
            <a:srgbClr val="2F71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23" y="0"/>
            <a:ext cx="12190730" cy="119380"/>
          </a:xfrm>
          <a:custGeom>
            <a:avLst/>
            <a:gdLst/>
            <a:ahLst/>
            <a:cxnLst/>
            <a:rect l="l" t="t" r="r" b="b"/>
            <a:pathLst>
              <a:path w="12190730" h="119380">
                <a:moveTo>
                  <a:pt x="12190476" y="0"/>
                </a:moveTo>
                <a:lnTo>
                  <a:pt x="0" y="0"/>
                </a:lnTo>
                <a:lnTo>
                  <a:pt x="0" y="118872"/>
                </a:lnTo>
                <a:lnTo>
                  <a:pt x="12190476" y="118872"/>
                </a:lnTo>
                <a:lnTo>
                  <a:pt x="12190476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3495" y="188976"/>
            <a:ext cx="4610100" cy="627888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3615" y="2452115"/>
            <a:ext cx="3372612" cy="194919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90943" y="2430779"/>
            <a:ext cx="3404615" cy="1979676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6902195" y="2520695"/>
            <a:ext cx="3240405" cy="1816735"/>
          </a:xfrm>
          <a:custGeom>
            <a:avLst/>
            <a:gdLst/>
            <a:ahLst/>
            <a:cxnLst/>
            <a:rect l="l" t="t" r="r" b="b"/>
            <a:pathLst>
              <a:path w="3240404" h="1816735">
                <a:moveTo>
                  <a:pt x="3240024" y="0"/>
                </a:moveTo>
                <a:lnTo>
                  <a:pt x="0" y="0"/>
                </a:lnTo>
                <a:lnTo>
                  <a:pt x="0" y="1816608"/>
                </a:lnTo>
                <a:lnTo>
                  <a:pt x="3240024" y="1816608"/>
                </a:lnTo>
                <a:lnTo>
                  <a:pt x="3240024" y="0"/>
                </a:lnTo>
                <a:close/>
              </a:path>
            </a:pathLst>
          </a:custGeom>
          <a:solidFill>
            <a:srgbClr val="FFFF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902195" y="2520695"/>
            <a:ext cx="3240405" cy="1816735"/>
          </a:xfrm>
          <a:custGeom>
            <a:avLst/>
            <a:gdLst/>
            <a:ahLst/>
            <a:cxnLst/>
            <a:rect l="l" t="t" r="r" b="b"/>
            <a:pathLst>
              <a:path w="3240404" h="1816735">
                <a:moveTo>
                  <a:pt x="0" y="1816608"/>
                </a:moveTo>
                <a:lnTo>
                  <a:pt x="3240024" y="1816608"/>
                </a:lnTo>
                <a:lnTo>
                  <a:pt x="3240024" y="0"/>
                </a:lnTo>
                <a:lnTo>
                  <a:pt x="0" y="0"/>
                </a:lnTo>
                <a:lnTo>
                  <a:pt x="0" y="1816608"/>
                </a:lnTo>
                <a:close/>
              </a:path>
            </a:pathLst>
          </a:custGeom>
          <a:ln w="6350">
            <a:solidFill>
              <a:srgbClr val="548E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8871"/>
            <a:ext cx="12192000" cy="6517005"/>
          </a:xfrm>
          <a:custGeom>
            <a:avLst/>
            <a:gdLst/>
            <a:ahLst/>
            <a:cxnLst/>
            <a:rect l="l" t="t" r="r" b="b"/>
            <a:pathLst>
              <a:path w="12192000" h="6517005">
                <a:moveTo>
                  <a:pt x="0" y="6516623"/>
                </a:moveTo>
                <a:lnTo>
                  <a:pt x="12192000" y="6516623"/>
                </a:lnTo>
                <a:lnTo>
                  <a:pt x="12192000" y="0"/>
                </a:lnTo>
                <a:lnTo>
                  <a:pt x="0" y="0"/>
                </a:lnTo>
                <a:lnTo>
                  <a:pt x="0" y="6516623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484" y="44196"/>
            <a:ext cx="12070080" cy="6624955"/>
          </a:xfrm>
          <a:custGeom>
            <a:avLst/>
            <a:gdLst/>
            <a:ahLst/>
            <a:cxnLst/>
            <a:rect l="l" t="t" r="r" b="b"/>
            <a:pathLst>
              <a:path w="12070080" h="6624955">
                <a:moveTo>
                  <a:pt x="0" y="6624828"/>
                </a:moveTo>
                <a:lnTo>
                  <a:pt x="12070080" y="6624828"/>
                </a:lnTo>
                <a:lnTo>
                  <a:pt x="12070080" y="0"/>
                </a:lnTo>
                <a:lnTo>
                  <a:pt x="0" y="0"/>
                </a:lnTo>
                <a:lnTo>
                  <a:pt x="0" y="6624828"/>
                </a:lnTo>
                <a:close/>
              </a:path>
            </a:pathLst>
          </a:custGeom>
          <a:ln w="9525">
            <a:solidFill>
              <a:srgbClr val="548E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23" y="6635495"/>
            <a:ext cx="12190730" cy="222885"/>
          </a:xfrm>
          <a:custGeom>
            <a:avLst/>
            <a:gdLst/>
            <a:ahLst/>
            <a:cxnLst/>
            <a:rect l="l" t="t" r="r" b="b"/>
            <a:pathLst>
              <a:path w="12190730" h="222884">
                <a:moveTo>
                  <a:pt x="12190476" y="0"/>
                </a:moveTo>
                <a:lnTo>
                  <a:pt x="0" y="0"/>
                </a:lnTo>
                <a:lnTo>
                  <a:pt x="0" y="222502"/>
                </a:lnTo>
                <a:lnTo>
                  <a:pt x="12190476" y="222502"/>
                </a:lnTo>
                <a:lnTo>
                  <a:pt x="12190476" y="0"/>
                </a:lnTo>
                <a:close/>
              </a:path>
            </a:pathLst>
          </a:custGeom>
          <a:solidFill>
            <a:srgbClr val="2F71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23" y="0"/>
            <a:ext cx="12190730" cy="119380"/>
          </a:xfrm>
          <a:custGeom>
            <a:avLst/>
            <a:gdLst/>
            <a:ahLst/>
            <a:cxnLst/>
            <a:rect l="l" t="t" r="r" b="b"/>
            <a:pathLst>
              <a:path w="12190730" h="119380">
                <a:moveTo>
                  <a:pt x="12190476" y="0"/>
                </a:moveTo>
                <a:lnTo>
                  <a:pt x="0" y="0"/>
                </a:lnTo>
                <a:lnTo>
                  <a:pt x="0" y="118872"/>
                </a:lnTo>
                <a:lnTo>
                  <a:pt x="12190476" y="118872"/>
                </a:lnTo>
                <a:lnTo>
                  <a:pt x="12190476" y="0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92322" y="235458"/>
            <a:ext cx="600735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4498" y="1748950"/>
            <a:ext cx="7120255" cy="145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4051" y="6671868"/>
            <a:ext cx="168973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64593" y="6669125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" TargetMode="External"/><Relationship Id="rId2" Type="http://schemas.openxmlformats.org/officeDocument/2006/relationships/hyperlink" Target="https://www.w3.org/Style/CS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Style/CSS/learn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75141" y="3280981"/>
            <a:ext cx="7642225" cy="114935"/>
            <a:chOff x="2275141" y="3280981"/>
            <a:chExt cx="7642225" cy="114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904" y="3285744"/>
              <a:ext cx="7632192" cy="1051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79904" y="3285744"/>
              <a:ext cx="7632700" cy="105410"/>
            </a:xfrm>
            <a:custGeom>
              <a:avLst/>
              <a:gdLst/>
              <a:ahLst/>
              <a:cxnLst/>
              <a:rect l="l" t="t" r="r" b="b"/>
              <a:pathLst>
                <a:path w="7632700" h="105410">
                  <a:moveTo>
                    <a:pt x="0" y="105155"/>
                  </a:moveTo>
                  <a:lnTo>
                    <a:pt x="7632192" y="105155"/>
                  </a:lnTo>
                  <a:lnTo>
                    <a:pt x="7632192" y="0"/>
                  </a:lnTo>
                  <a:lnTo>
                    <a:pt x="0" y="0"/>
                  </a:lnTo>
                  <a:lnTo>
                    <a:pt x="0" y="105155"/>
                  </a:lnTo>
                  <a:close/>
                </a:path>
              </a:pathLst>
            </a:custGeom>
            <a:ln w="952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7361" y="2525394"/>
            <a:ext cx="55645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4F81BC"/>
                </a:solidFill>
              </a:rPr>
              <a:t>Programação</a:t>
            </a:r>
            <a:r>
              <a:rPr spc="-30" dirty="0">
                <a:solidFill>
                  <a:srgbClr val="4F81BC"/>
                </a:solidFill>
              </a:rPr>
              <a:t> para</a:t>
            </a:r>
            <a:r>
              <a:rPr spc="-40" dirty="0">
                <a:solidFill>
                  <a:srgbClr val="4F81BC"/>
                </a:solidFill>
              </a:rPr>
              <a:t> </a:t>
            </a:r>
            <a:r>
              <a:rPr spc="-15" dirty="0">
                <a:solidFill>
                  <a:srgbClr val="4F81BC"/>
                </a:solidFill>
              </a:rPr>
              <a:t>Internet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8258" y="3747515"/>
            <a:ext cx="5015230" cy="101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3905" marR="756285" indent="635" algn="ctr">
              <a:lnSpc>
                <a:spcPct val="141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Módulo 2 – </a:t>
            </a:r>
            <a:r>
              <a:rPr sz="2400" spc="-15" dirty="0">
                <a:solidFill>
                  <a:srgbClr val="585858"/>
                </a:solidFill>
                <a:latin typeface="Calibri"/>
                <a:cs typeface="Calibri"/>
              </a:rPr>
              <a:t>Parte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2 </a:t>
            </a:r>
            <a:r>
              <a:rPr sz="2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585858"/>
                </a:solidFill>
                <a:latin typeface="Calibri"/>
                <a:cs typeface="Calibri"/>
              </a:rPr>
              <a:t>Introdução</a:t>
            </a:r>
            <a:r>
              <a:rPr sz="2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85858"/>
                </a:solidFill>
                <a:latin typeface="Calibri"/>
                <a:cs typeface="Calibri"/>
              </a:rPr>
              <a:t>à</a:t>
            </a:r>
            <a:r>
              <a:rPr sz="2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400" spc="-10" dirty="0" err="1">
                <a:solidFill>
                  <a:srgbClr val="585858"/>
                </a:solidFill>
                <a:latin typeface="Calibri"/>
                <a:cs typeface="Calibri"/>
              </a:rPr>
              <a:t>Linguagem</a:t>
            </a:r>
            <a:r>
              <a:rPr sz="2400" spc="-5" dirty="0">
                <a:solidFill>
                  <a:srgbClr val="585858"/>
                </a:solidFill>
                <a:latin typeface="Calibri"/>
                <a:cs typeface="Calibri"/>
              </a:rPr>
              <a:t> CSS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2489" y="1827207"/>
            <a:ext cx="6670675" cy="33953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Outras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propriedades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abreviadas</a:t>
            </a:r>
            <a:r>
              <a:rPr sz="22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(semelhantes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5" dirty="0">
                <a:solidFill>
                  <a:srgbClr val="205868"/>
                </a:solidFill>
                <a:latin typeface="Calibri"/>
                <a:cs typeface="Calibri"/>
              </a:rPr>
              <a:t>border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730250" lvl="1" indent="-271780">
              <a:lnSpc>
                <a:spcPct val="100000"/>
              </a:lnSpc>
              <a:spcBef>
                <a:spcPts val="63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border-top</a:t>
            </a:r>
            <a:endParaRPr sz="1800">
              <a:latin typeface="Consolas"/>
              <a:cs typeface="Consolas"/>
            </a:endParaRPr>
          </a:p>
          <a:p>
            <a:pPr marL="730250" lvl="1" indent="-27178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border-bottom</a:t>
            </a:r>
            <a:endParaRPr sz="1800">
              <a:latin typeface="Consolas"/>
              <a:cs typeface="Consolas"/>
            </a:endParaRPr>
          </a:p>
          <a:p>
            <a:pPr marL="730250" lvl="1" indent="-27178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border-left</a:t>
            </a:r>
            <a:endParaRPr sz="1800">
              <a:latin typeface="Consolas"/>
              <a:cs typeface="Consolas"/>
            </a:endParaRPr>
          </a:p>
          <a:p>
            <a:pPr marL="730250" lvl="1" indent="-27178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border-right</a:t>
            </a:r>
            <a:endParaRPr sz="1800">
              <a:latin typeface="Consolas"/>
              <a:cs typeface="Consolas"/>
            </a:endParaRPr>
          </a:p>
          <a:p>
            <a:pPr marL="283845" indent="-271780">
              <a:lnSpc>
                <a:spcPct val="100000"/>
              </a:lnSpc>
              <a:spcBef>
                <a:spcPts val="178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83845" algn="l"/>
                <a:tab pos="284480" algn="l"/>
              </a:tabLst>
            </a:pP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Propriedades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constituintes</a:t>
            </a:r>
            <a:endParaRPr sz="2000">
              <a:latin typeface="Calibri"/>
              <a:cs typeface="Calibri"/>
            </a:endParaRPr>
          </a:p>
          <a:p>
            <a:pPr marL="730250" lvl="1" indent="-271780">
              <a:lnSpc>
                <a:spcPct val="100000"/>
              </a:lnSpc>
              <a:spcBef>
                <a:spcPts val="62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border-top-color</a:t>
            </a:r>
            <a:endParaRPr sz="1800">
              <a:latin typeface="Consolas"/>
              <a:cs typeface="Consolas"/>
            </a:endParaRPr>
          </a:p>
          <a:p>
            <a:pPr marL="730250" lvl="1" indent="-27178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border-top-style</a:t>
            </a:r>
            <a:endParaRPr sz="1800">
              <a:latin typeface="Consolas"/>
              <a:cs typeface="Consolas"/>
            </a:endParaRPr>
          </a:p>
          <a:p>
            <a:pPr marL="730250" lvl="1" indent="-27178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etc.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1698" y="268985"/>
            <a:ext cx="6848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Definindo</a:t>
            </a:r>
            <a:r>
              <a:rPr sz="3600" spc="-75" dirty="0"/>
              <a:t> </a:t>
            </a:r>
            <a:r>
              <a:rPr sz="3600" dirty="0"/>
              <a:t>as</a:t>
            </a:r>
            <a:r>
              <a:rPr sz="3600" spc="-35" dirty="0"/>
              <a:t> </a:t>
            </a:r>
            <a:r>
              <a:rPr sz="3600" spc="-10" dirty="0"/>
              <a:t>Bordas</a:t>
            </a:r>
            <a:r>
              <a:rPr sz="3600" spc="-35" dirty="0"/>
              <a:t> </a:t>
            </a:r>
            <a:r>
              <a:rPr sz="3600" spc="-5" dirty="0"/>
              <a:t>Individualmente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3892" y="6644638"/>
            <a:ext cx="199644" cy="2011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0450" y="1637766"/>
            <a:ext cx="3716654" cy="1397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define</a:t>
            </a:r>
            <a:r>
              <a:rPr sz="2000" spc="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apenas</a:t>
            </a:r>
            <a:r>
              <a:rPr sz="2000" spc="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cor</a:t>
            </a:r>
            <a:r>
              <a:rPr sz="2000" spc="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da</a:t>
            </a:r>
            <a:r>
              <a:rPr sz="2000" spc="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borda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define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apenas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estilo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da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borda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define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apenas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espessura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da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borda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58644" y="1673290"/>
            <a:ext cx="1972945" cy="1819275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283845" indent="-271780">
              <a:lnSpc>
                <a:spcPct val="100000"/>
              </a:lnSpc>
              <a:spcBef>
                <a:spcPts val="1020"/>
              </a:spcBef>
              <a:buSzPct val="110000"/>
              <a:buFont typeface="Wingdings"/>
              <a:buChar char=""/>
              <a:tabLst>
                <a:tab pos="283845" algn="l"/>
                <a:tab pos="284480" algn="l"/>
              </a:tabLst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border-color</a:t>
            </a:r>
            <a:endParaRPr sz="2000">
              <a:latin typeface="Consolas"/>
              <a:cs typeface="Consolas"/>
            </a:endParaRPr>
          </a:p>
          <a:p>
            <a:pPr marL="283845" indent="-271780">
              <a:lnSpc>
                <a:spcPct val="100000"/>
              </a:lnSpc>
              <a:spcBef>
                <a:spcPts val="1200"/>
              </a:spcBef>
              <a:buSzPct val="110000"/>
              <a:buFont typeface="Wingdings"/>
              <a:buChar char=""/>
              <a:tabLst>
                <a:tab pos="283845" algn="l"/>
                <a:tab pos="284480" algn="l"/>
              </a:tabLst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border-style</a:t>
            </a:r>
            <a:endParaRPr sz="2000">
              <a:latin typeface="Consolas"/>
              <a:cs typeface="Consolas"/>
            </a:endParaRPr>
          </a:p>
          <a:p>
            <a:pPr marL="283845" indent="-271780">
              <a:lnSpc>
                <a:spcPct val="100000"/>
              </a:lnSpc>
              <a:spcBef>
                <a:spcPts val="1200"/>
              </a:spcBef>
              <a:buSzPct val="110000"/>
              <a:buFont typeface="Wingdings"/>
              <a:buChar char=""/>
              <a:tabLst>
                <a:tab pos="283845" algn="l"/>
                <a:tab pos="284480" algn="l"/>
              </a:tabLst>
            </a:pPr>
            <a:r>
              <a:rPr sz="2000" b="1" spc="-5" dirty="0">
                <a:solidFill>
                  <a:srgbClr val="00AFEF"/>
                </a:solidFill>
                <a:latin typeface="Consolas"/>
                <a:cs typeface="Consolas"/>
              </a:rPr>
              <a:t>border-width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Exemplos: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06700" y="3523213"/>
            <a:ext cx="3649979" cy="18865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83845" indent="-271780">
              <a:lnSpc>
                <a:spcPct val="100000"/>
              </a:lnSpc>
              <a:spcBef>
                <a:spcPts val="26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283845" algn="l"/>
                <a:tab pos="284480" algn="l"/>
              </a:tabLst>
            </a:pPr>
            <a:r>
              <a:rPr sz="2000" spc="-5" dirty="0">
                <a:solidFill>
                  <a:srgbClr val="548ED4"/>
                </a:solidFill>
                <a:latin typeface="Consolas"/>
                <a:cs typeface="Consolas"/>
              </a:rPr>
              <a:t>border-color</a:t>
            </a:r>
            <a:r>
              <a:rPr sz="2000" spc="-5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2000" spc="-1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onsolas"/>
                <a:cs typeface="Consolas"/>
              </a:rPr>
              <a:t>blue</a:t>
            </a:r>
            <a:r>
              <a:rPr sz="2000" spc="-5" dirty="0">
                <a:solidFill>
                  <a:srgbClr val="404040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283845" indent="-27178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283845" algn="l"/>
                <a:tab pos="284480" algn="l"/>
              </a:tabLst>
            </a:pPr>
            <a:r>
              <a:rPr sz="2000" spc="-5" dirty="0">
                <a:solidFill>
                  <a:srgbClr val="548ED4"/>
                </a:solidFill>
                <a:latin typeface="Consolas"/>
                <a:cs typeface="Consolas"/>
              </a:rPr>
              <a:t>border-color</a:t>
            </a:r>
            <a:r>
              <a:rPr sz="2000" spc="-5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200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onsolas"/>
                <a:cs typeface="Consolas"/>
              </a:rPr>
              <a:t>red</a:t>
            </a:r>
            <a:r>
              <a:rPr sz="2000" spc="-1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onsolas"/>
                <a:cs typeface="Consolas"/>
              </a:rPr>
              <a:t>green</a:t>
            </a:r>
            <a:r>
              <a:rPr sz="2000" spc="-5" dirty="0">
                <a:solidFill>
                  <a:srgbClr val="404040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283845" indent="-27178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283845" algn="l"/>
                <a:tab pos="284480" algn="l"/>
              </a:tabLst>
            </a:pPr>
            <a:r>
              <a:rPr sz="2000" spc="-5" dirty="0">
                <a:solidFill>
                  <a:srgbClr val="548ED4"/>
                </a:solidFill>
                <a:latin typeface="Consolas"/>
                <a:cs typeface="Consolas"/>
              </a:rPr>
              <a:t>border-width</a:t>
            </a:r>
            <a:r>
              <a:rPr sz="2000" spc="-5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2000" spc="-1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onsolas"/>
                <a:cs typeface="Consolas"/>
              </a:rPr>
              <a:t>1px</a:t>
            </a:r>
            <a:r>
              <a:rPr sz="2000" spc="-5" dirty="0">
                <a:solidFill>
                  <a:srgbClr val="404040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283845" indent="-27178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283845" algn="l"/>
                <a:tab pos="284480" algn="l"/>
              </a:tabLst>
            </a:pPr>
            <a:r>
              <a:rPr sz="2000" dirty="0">
                <a:solidFill>
                  <a:srgbClr val="548ED4"/>
                </a:solidFill>
                <a:latin typeface="Consolas"/>
                <a:cs typeface="Consolas"/>
              </a:rPr>
              <a:t>border-top-color</a:t>
            </a:r>
            <a:r>
              <a:rPr sz="2000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2000" spc="-6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onsolas"/>
                <a:cs typeface="Consolas"/>
              </a:rPr>
              <a:t>gray</a:t>
            </a:r>
            <a:r>
              <a:rPr sz="2000" spc="-5" dirty="0">
                <a:solidFill>
                  <a:srgbClr val="404040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  <a:p>
            <a:pPr marL="283845" indent="-27178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283845" algn="l"/>
                <a:tab pos="284480" algn="l"/>
              </a:tabLst>
            </a:pPr>
            <a:r>
              <a:rPr sz="2000" spc="-5" dirty="0">
                <a:solidFill>
                  <a:srgbClr val="548ED4"/>
                </a:solidFill>
                <a:latin typeface="Consolas"/>
                <a:cs typeface="Consolas"/>
              </a:rPr>
              <a:t>border-top-width</a:t>
            </a:r>
            <a:r>
              <a:rPr sz="2000" spc="-5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2000" spc="-1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onsolas"/>
                <a:cs typeface="Consolas"/>
              </a:rPr>
              <a:t>2px</a:t>
            </a:r>
            <a:r>
              <a:rPr sz="2000" spc="-5" dirty="0">
                <a:solidFill>
                  <a:srgbClr val="404040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61158" y="268985"/>
            <a:ext cx="7864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Definindo</a:t>
            </a:r>
            <a:r>
              <a:rPr sz="3600" spc="-45" dirty="0"/>
              <a:t> </a:t>
            </a:r>
            <a:r>
              <a:rPr sz="3600" spc="-10" dirty="0"/>
              <a:t>Aspectos Específicos </a:t>
            </a:r>
            <a:r>
              <a:rPr sz="3600" spc="-5" dirty="0"/>
              <a:t>das </a:t>
            </a:r>
            <a:r>
              <a:rPr sz="3600" spc="-10" dirty="0"/>
              <a:t>Bordas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8251" y="235458"/>
            <a:ext cx="5638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Ajustes</a:t>
            </a:r>
            <a:r>
              <a:rPr spc="-20" dirty="0"/>
              <a:t> </a:t>
            </a:r>
            <a:r>
              <a:rPr spc="-5" dirty="0"/>
              <a:t>de</a:t>
            </a:r>
            <a:r>
              <a:rPr spc="-10" dirty="0"/>
              <a:t> </a:t>
            </a:r>
            <a:r>
              <a:rPr spc="-15" dirty="0"/>
              <a:t>Borda</a:t>
            </a:r>
            <a:r>
              <a:rPr spc="-30" dirty="0"/>
              <a:t> </a:t>
            </a:r>
            <a:r>
              <a:rPr spc="-5" dirty="0"/>
              <a:t>-</a:t>
            </a:r>
            <a:r>
              <a:rPr spc="-20" dirty="0"/>
              <a:t> Exemplo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9388" y="1341119"/>
            <a:ext cx="4742688" cy="45857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80403" y="1267967"/>
            <a:ext cx="4998720" cy="4721860"/>
            <a:chOff x="6280403" y="1267967"/>
            <a:chExt cx="4998720" cy="47218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0403" y="1267967"/>
              <a:ext cx="4998720" cy="47213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2031" y="1339595"/>
              <a:ext cx="4860036" cy="45826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48856" y="1336420"/>
              <a:ext cx="4866640" cy="4589145"/>
            </a:xfrm>
            <a:custGeom>
              <a:avLst/>
              <a:gdLst/>
              <a:ahLst/>
              <a:cxnLst/>
              <a:rect l="l" t="t" r="r" b="b"/>
              <a:pathLst>
                <a:path w="4866640" h="4589145">
                  <a:moveTo>
                    <a:pt x="0" y="4589018"/>
                  </a:moveTo>
                  <a:lnTo>
                    <a:pt x="4866386" y="4589018"/>
                  </a:lnTo>
                  <a:lnTo>
                    <a:pt x="4866386" y="0"/>
                  </a:lnTo>
                  <a:lnTo>
                    <a:pt x="0" y="0"/>
                  </a:lnTo>
                  <a:lnTo>
                    <a:pt x="0" y="458901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2195" y="2520695"/>
            <a:ext cx="3240405" cy="18167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2075" marR="191770">
              <a:lnSpc>
                <a:spcPct val="100099"/>
              </a:lnSpc>
              <a:spcBef>
                <a:spcPts val="240"/>
              </a:spcBef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Conferindo</a:t>
            </a:r>
            <a:r>
              <a:rPr sz="18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 valores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margens, paddings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e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bordas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no </a:t>
            </a:r>
            <a:r>
              <a:rPr sz="1800" spc="-39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Google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Chrome.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Clique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o 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botão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direito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sobre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elemento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18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desejar</a:t>
            </a:r>
            <a:r>
              <a:rPr sz="18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verificar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05868"/>
                </a:solidFill>
                <a:latin typeface="Calibri"/>
                <a:cs typeface="Calibri"/>
              </a:rPr>
              <a:t>e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escolha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205868"/>
                </a:solidFill>
                <a:latin typeface="Calibri"/>
                <a:cs typeface="Calibri"/>
              </a:rPr>
              <a:t>Inspecionar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454" y="1530936"/>
            <a:ext cx="7422515" cy="102743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75"/>
              </a:spcBef>
              <a:buClr>
                <a:srgbClr val="00AFEF"/>
              </a:buClr>
              <a:buSzPct val="110416"/>
              <a:buFont typeface="Wingdings"/>
              <a:buChar char=""/>
              <a:tabLst>
                <a:tab pos="279400" algn="l"/>
              </a:tabLst>
            </a:pPr>
            <a:r>
              <a:rPr sz="2400" spc="-10" dirty="0">
                <a:solidFill>
                  <a:srgbClr val="205868"/>
                </a:solidFill>
                <a:latin typeface="Calibri"/>
                <a:cs typeface="Calibri"/>
              </a:rPr>
              <a:t>Define</a:t>
            </a:r>
            <a:r>
              <a:rPr sz="24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205868"/>
                </a:solidFill>
                <a:latin typeface="Calibri"/>
                <a:cs typeface="Calibri"/>
              </a:rPr>
              <a:t>borda</a:t>
            </a:r>
            <a:r>
              <a:rPr sz="2400" b="1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205868"/>
                </a:solidFill>
                <a:latin typeface="Calibri"/>
                <a:cs typeface="Calibri"/>
              </a:rPr>
              <a:t>e o</a:t>
            </a:r>
            <a:r>
              <a:rPr sz="24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205868"/>
                </a:solidFill>
                <a:latin typeface="Calibri"/>
                <a:cs typeface="Calibri"/>
              </a:rPr>
              <a:t>background</a:t>
            </a:r>
            <a:r>
              <a:rPr sz="2400" b="1" i="1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24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05868"/>
                </a:solidFill>
                <a:latin typeface="Calibri"/>
                <a:cs typeface="Calibri"/>
              </a:rPr>
              <a:t>cantos </a:t>
            </a:r>
            <a:r>
              <a:rPr sz="2400" spc="-5" dirty="0">
                <a:solidFill>
                  <a:srgbClr val="205868"/>
                </a:solidFill>
                <a:latin typeface="Calibri"/>
                <a:cs typeface="Calibri"/>
              </a:rPr>
              <a:t>arredondados</a:t>
            </a:r>
            <a:endParaRPr sz="24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10416"/>
              <a:buFont typeface="Wingdings"/>
              <a:buChar char=""/>
              <a:tabLst>
                <a:tab pos="279400" algn="l"/>
              </a:tabLst>
            </a:pPr>
            <a:r>
              <a:rPr sz="2400" dirty="0">
                <a:solidFill>
                  <a:srgbClr val="205868"/>
                </a:solidFill>
                <a:latin typeface="Calibri"/>
                <a:cs typeface="Calibri"/>
              </a:rPr>
              <a:t>Algumas</a:t>
            </a:r>
            <a:r>
              <a:rPr sz="24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05868"/>
                </a:solidFill>
                <a:latin typeface="Calibri"/>
                <a:cs typeface="Calibri"/>
              </a:rPr>
              <a:t>formas</a:t>
            </a:r>
            <a:r>
              <a:rPr sz="24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4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05868"/>
                </a:solidFill>
                <a:latin typeface="Calibri"/>
                <a:cs typeface="Calibri"/>
              </a:rPr>
              <a:t>uso: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2342" y="2698749"/>
            <a:ext cx="2097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AFEF"/>
                </a:solidFill>
                <a:latin typeface="Consolas"/>
                <a:cs typeface="Consolas"/>
              </a:rPr>
              <a:t>border</a:t>
            </a:r>
            <a:r>
              <a:rPr sz="1600" spc="-5" dirty="0">
                <a:solidFill>
                  <a:srgbClr val="00AFEF"/>
                </a:solidFill>
                <a:latin typeface="Consolas"/>
                <a:cs typeface="Consolas"/>
              </a:rPr>
              <a:t>-</a:t>
            </a:r>
            <a:r>
              <a:rPr sz="1600" spc="-10" dirty="0">
                <a:solidFill>
                  <a:srgbClr val="00AFEF"/>
                </a:solidFill>
                <a:latin typeface="Consolas"/>
                <a:cs typeface="Consolas"/>
              </a:rPr>
              <a:t>radius</a:t>
            </a:r>
            <a:r>
              <a:rPr sz="1600" spc="-5" dirty="0">
                <a:solidFill>
                  <a:srgbClr val="00AFEF"/>
                </a:solidFill>
                <a:latin typeface="Consolas"/>
                <a:cs typeface="Consolas"/>
              </a:rPr>
              <a:t>:</a:t>
            </a:r>
            <a:r>
              <a:rPr sz="1600" spc="-34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3px;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9968" y="2685033"/>
            <a:ext cx="368871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cantos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com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mesma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 curvatura,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em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pixels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2342" y="3110229"/>
            <a:ext cx="2097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AFEF"/>
                </a:solidFill>
                <a:latin typeface="Consolas"/>
                <a:cs typeface="Consolas"/>
              </a:rPr>
              <a:t>border</a:t>
            </a:r>
            <a:r>
              <a:rPr sz="1600" spc="-5" dirty="0">
                <a:solidFill>
                  <a:srgbClr val="00AFEF"/>
                </a:solidFill>
                <a:latin typeface="Consolas"/>
                <a:cs typeface="Consolas"/>
              </a:rPr>
              <a:t>-</a:t>
            </a:r>
            <a:r>
              <a:rPr sz="1600" spc="-10" dirty="0">
                <a:solidFill>
                  <a:srgbClr val="00AFEF"/>
                </a:solidFill>
                <a:latin typeface="Consolas"/>
                <a:cs typeface="Consolas"/>
              </a:rPr>
              <a:t>radius</a:t>
            </a:r>
            <a:r>
              <a:rPr sz="1600" spc="-5" dirty="0">
                <a:solidFill>
                  <a:srgbClr val="00AFEF"/>
                </a:solidFill>
                <a:latin typeface="Consolas"/>
                <a:cs typeface="Consolas"/>
              </a:rPr>
              <a:t>:</a:t>
            </a:r>
            <a:r>
              <a:rPr sz="1600" spc="-34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10%;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9968" y="3096209"/>
            <a:ext cx="364236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cantos</a:t>
            </a:r>
            <a:r>
              <a:rPr sz="17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com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mesma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curvatura,</a:t>
            </a:r>
            <a:r>
              <a:rPr sz="17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em</a:t>
            </a:r>
            <a:r>
              <a:rPr sz="17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porc.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2342" y="3522090"/>
            <a:ext cx="37458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AFEF"/>
                </a:solidFill>
                <a:latin typeface="Consolas"/>
                <a:cs typeface="Consolas"/>
              </a:rPr>
              <a:t>border</a:t>
            </a:r>
            <a:r>
              <a:rPr sz="1600" spc="-5" dirty="0">
                <a:solidFill>
                  <a:srgbClr val="00AFEF"/>
                </a:solidFill>
                <a:latin typeface="Consolas"/>
                <a:cs typeface="Consolas"/>
              </a:rPr>
              <a:t>-</a:t>
            </a:r>
            <a:r>
              <a:rPr sz="1600" spc="-10" dirty="0">
                <a:solidFill>
                  <a:srgbClr val="00AFEF"/>
                </a:solidFill>
                <a:latin typeface="Consolas"/>
                <a:cs typeface="Consolas"/>
              </a:rPr>
              <a:t>radius</a:t>
            </a:r>
            <a:r>
              <a:rPr sz="1600" spc="-5" dirty="0">
                <a:solidFill>
                  <a:srgbClr val="00AFEF"/>
                </a:solidFill>
                <a:latin typeface="Consolas"/>
                <a:cs typeface="Consolas"/>
              </a:rPr>
              <a:t>:</a:t>
            </a:r>
            <a:r>
              <a:rPr sz="1600" spc="-34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00AF50"/>
                </a:solidFill>
                <a:latin typeface="Consolas"/>
                <a:cs typeface="Consolas"/>
              </a:rPr>
              <a:t>10px</a:t>
            </a:r>
            <a:r>
              <a:rPr sz="1500" spc="-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00AF50"/>
                </a:solidFill>
                <a:latin typeface="Consolas"/>
                <a:cs typeface="Consolas"/>
              </a:rPr>
              <a:t>20px</a:t>
            </a:r>
            <a:r>
              <a:rPr sz="1500" spc="-1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00AF50"/>
                </a:solidFill>
                <a:latin typeface="Consolas"/>
                <a:cs typeface="Consolas"/>
              </a:rPr>
              <a:t>30</a:t>
            </a:r>
            <a:r>
              <a:rPr sz="1500" spc="-10" dirty="0">
                <a:solidFill>
                  <a:srgbClr val="00AF50"/>
                </a:solidFill>
                <a:latin typeface="Consolas"/>
                <a:cs typeface="Consolas"/>
              </a:rPr>
              <a:t>p</a:t>
            </a:r>
            <a:r>
              <a:rPr sz="1500" dirty="0">
                <a:solidFill>
                  <a:srgbClr val="00AF50"/>
                </a:solidFill>
                <a:latin typeface="Consolas"/>
                <a:cs typeface="Consolas"/>
              </a:rPr>
              <a:t>x</a:t>
            </a:r>
            <a:r>
              <a:rPr sz="1500" spc="-1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00AF50"/>
                </a:solidFill>
                <a:latin typeface="Consolas"/>
                <a:cs typeface="Consolas"/>
              </a:rPr>
              <a:t>40p</a:t>
            </a:r>
            <a:r>
              <a:rPr sz="1500" spc="-10" dirty="0">
                <a:solidFill>
                  <a:srgbClr val="00AF50"/>
                </a:solidFill>
                <a:latin typeface="Consolas"/>
                <a:cs typeface="Consolas"/>
              </a:rPr>
              <a:t>x</a:t>
            </a:r>
            <a:r>
              <a:rPr sz="1500" dirty="0">
                <a:solidFill>
                  <a:srgbClr val="00AF50"/>
                </a:solidFill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9968" y="3508375"/>
            <a:ext cx="3028315" cy="544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cada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canto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com </a:t>
            </a:r>
            <a:r>
              <a:rPr sz="1700" spc="-10" dirty="0">
                <a:solidFill>
                  <a:srgbClr val="404040"/>
                </a:solidFill>
                <a:latin typeface="Calibri"/>
                <a:cs typeface="Calibri"/>
              </a:rPr>
              <a:t>curvatura própria, </a:t>
            </a:r>
            <a:r>
              <a:rPr sz="1700" spc="-3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ordem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dos</a:t>
            </a:r>
            <a:r>
              <a:rPr sz="17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números</a:t>
            </a:r>
            <a:r>
              <a:rPr sz="17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7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seguir: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17875" y="235458"/>
            <a:ext cx="5555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Propriedade</a:t>
            </a:r>
            <a:r>
              <a:rPr spc="-70" dirty="0"/>
              <a:t>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border-radius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2239" y="4492752"/>
            <a:ext cx="3361944" cy="10683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502535" y="423989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6090920" y="425475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89650" y="544047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21457" y="5516981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7875" y="235458"/>
            <a:ext cx="5555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Propriedade</a:t>
            </a:r>
            <a:r>
              <a:rPr spc="-70" dirty="0"/>
              <a:t>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border-radius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80" y="1310639"/>
            <a:ext cx="4405884" cy="4648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123432" y="1239011"/>
            <a:ext cx="4648200" cy="4798060"/>
            <a:chOff x="6123432" y="1239011"/>
            <a:chExt cx="4648200" cy="47980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3432" y="1239011"/>
              <a:ext cx="4648200" cy="47975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5060" y="1310639"/>
              <a:ext cx="4509516" cy="46588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91885" y="1307464"/>
              <a:ext cx="4516120" cy="4665345"/>
            </a:xfrm>
            <a:custGeom>
              <a:avLst/>
              <a:gdLst/>
              <a:ahLst/>
              <a:cxnLst/>
              <a:rect l="l" t="t" r="r" b="b"/>
              <a:pathLst>
                <a:path w="4516120" h="4665345">
                  <a:moveTo>
                    <a:pt x="0" y="4665218"/>
                  </a:moveTo>
                  <a:lnTo>
                    <a:pt x="4515866" y="4665218"/>
                  </a:lnTo>
                  <a:lnTo>
                    <a:pt x="4515866" y="0"/>
                  </a:lnTo>
                  <a:lnTo>
                    <a:pt x="0" y="0"/>
                  </a:lnTo>
                  <a:lnTo>
                    <a:pt x="0" y="466521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577" y="235458"/>
            <a:ext cx="5245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</a:t>
            </a:r>
            <a:r>
              <a:rPr spc="-20" dirty="0"/>
              <a:t> </a:t>
            </a:r>
            <a:r>
              <a:rPr b="1" i="1" spc="-15" dirty="0">
                <a:solidFill>
                  <a:srgbClr val="0000FF"/>
                </a:solidFill>
                <a:latin typeface="Calibri"/>
                <a:cs typeface="Calibri"/>
              </a:rPr>
              <a:t>box-shadow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61003" y="1179703"/>
            <a:ext cx="2783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box-shadow</a:t>
            </a:r>
            <a:r>
              <a:rPr sz="1800" spc="-10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1800" spc="-2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20px</a:t>
            </a:r>
            <a:r>
              <a:rPr sz="1800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10px;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1815" y="1484375"/>
            <a:ext cx="4468368" cy="9265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61003" y="2488184"/>
            <a:ext cx="3159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box-shadow</a:t>
            </a:r>
            <a:r>
              <a:rPr sz="1800" spc="-10" dirty="0">
                <a:solidFill>
                  <a:srgbClr val="404040"/>
                </a:solidFill>
                <a:latin typeface="Consolas"/>
                <a:cs typeface="Consolas"/>
              </a:rPr>
              <a:t>: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5px</a:t>
            </a:r>
            <a:r>
              <a:rPr sz="1800" spc="-2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5px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gray;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1815" y="2689860"/>
            <a:ext cx="4468368" cy="9265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50334" y="3789045"/>
            <a:ext cx="3660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box-shadow</a:t>
            </a:r>
            <a:r>
              <a:rPr sz="1800" spc="-10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1800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5px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5px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5px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gray;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61815" y="3983735"/>
            <a:ext cx="4468368" cy="9982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61003" y="5030851"/>
            <a:ext cx="32848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box-shadow</a:t>
            </a:r>
            <a:r>
              <a:rPr sz="1800" spc="-10" dirty="0">
                <a:solidFill>
                  <a:srgbClr val="404040"/>
                </a:solidFill>
                <a:latin typeface="Consolas"/>
                <a:cs typeface="Consolas"/>
              </a:rPr>
              <a:t>: 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0</a:t>
            </a:r>
            <a:r>
              <a:rPr sz="1800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0</a:t>
            </a:r>
            <a:r>
              <a:rPr sz="1800" spc="-2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10px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cyan;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64864" y="5266944"/>
            <a:ext cx="4468368" cy="8976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8644" y="1861566"/>
            <a:ext cx="7521575" cy="3768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0" marR="5080" indent="-266700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propriedades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seguir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permitem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definir,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respectivamente,</a:t>
            </a:r>
            <a:r>
              <a:rPr sz="22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largura,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altura,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mínima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largura,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mínima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altura,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máxima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largura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 </a:t>
            </a:r>
            <a:r>
              <a:rPr sz="2200" spc="-48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máxima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altura: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2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548ED4"/>
                </a:solidFill>
                <a:latin typeface="Consolas"/>
                <a:cs typeface="Consolas"/>
              </a:rPr>
              <a:t>width</a:t>
            </a:r>
            <a:r>
              <a:rPr sz="2000" dirty="0">
                <a:solidFill>
                  <a:srgbClr val="404040"/>
                </a:solidFill>
                <a:latin typeface="Consolas"/>
                <a:cs typeface="Consolas"/>
              </a:rPr>
              <a:t>,</a:t>
            </a:r>
            <a:r>
              <a:rPr sz="2000" spc="-4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548ED4"/>
                </a:solidFill>
                <a:latin typeface="Consolas"/>
                <a:cs typeface="Consolas"/>
              </a:rPr>
              <a:t>height</a:t>
            </a:r>
            <a:r>
              <a:rPr sz="2000" spc="-5" dirty="0">
                <a:solidFill>
                  <a:srgbClr val="404040"/>
                </a:solidFill>
                <a:latin typeface="Consolas"/>
                <a:cs typeface="Consolas"/>
              </a:rPr>
              <a:t>,</a:t>
            </a:r>
            <a:endParaRPr sz="20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548ED4"/>
                </a:solidFill>
                <a:latin typeface="Consolas"/>
                <a:cs typeface="Consolas"/>
              </a:rPr>
              <a:t>min-width</a:t>
            </a:r>
            <a:r>
              <a:rPr sz="2000" dirty="0">
                <a:solidFill>
                  <a:srgbClr val="404040"/>
                </a:solidFill>
                <a:latin typeface="Consolas"/>
                <a:cs typeface="Consolas"/>
              </a:rPr>
              <a:t>,</a:t>
            </a:r>
            <a:r>
              <a:rPr sz="2000" spc="-5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548ED4"/>
                </a:solidFill>
                <a:latin typeface="Consolas"/>
                <a:cs typeface="Consolas"/>
              </a:rPr>
              <a:t>min-height</a:t>
            </a:r>
            <a:r>
              <a:rPr sz="2000" spc="-5" dirty="0">
                <a:solidFill>
                  <a:srgbClr val="404040"/>
                </a:solidFill>
                <a:latin typeface="Consolas"/>
                <a:cs typeface="Consolas"/>
              </a:rPr>
              <a:t>,</a:t>
            </a:r>
            <a:endParaRPr sz="20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548ED4"/>
                </a:solidFill>
                <a:latin typeface="Consolas"/>
                <a:cs typeface="Consolas"/>
              </a:rPr>
              <a:t>max-width</a:t>
            </a:r>
            <a:r>
              <a:rPr sz="2000" dirty="0">
                <a:solidFill>
                  <a:srgbClr val="404040"/>
                </a:solidFill>
                <a:latin typeface="Consolas"/>
                <a:cs typeface="Consolas"/>
              </a:rPr>
              <a:t>,</a:t>
            </a:r>
            <a:r>
              <a:rPr sz="2000" spc="-8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548ED4"/>
                </a:solidFill>
                <a:latin typeface="Consolas"/>
                <a:cs typeface="Consolas"/>
              </a:rPr>
              <a:t>max-height</a:t>
            </a:r>
            <a:endParaRPr sz="20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29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Observações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530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contabilizam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margens,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bordas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05868"/>
                </a:solidFill>
                <a:latin typeface="Calibri"/>
                <a:cs typeface="Calibri"/>
              </a:rPr>
              <a:t>paddings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525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Valores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pixels,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porcentagem,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em,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rem,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etc.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530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Outros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valores: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00AF50"/>
                </a:solidFill>
                <a:latin typeface="Calibri"/>
                <a:cs typeface="Calibri"/>
              </a:rPr>
              <a:t>auto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00AF50"/>
                </a:solidFill>
                <a:latin typeface="Calibri"/>
                <a:cs typeface="Calibri"/>
              </a:rPr>
              <a:t>max-content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00AF50"/>
                </a:solidFill>
                <a:latin typeface="Calibri"/>
                <a:cs typeface="Calibri"/>
              </a:rPr>
              <a:t>min-content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00AF50"/>
                </a:solidFill>
                <a:latin typeface="Calibri"/>
                <a:cs typeface="Calibri"/>
              </a:rPr>
              <a:t>fit-content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7298" y="235458"/>
            <a:ext cx="8677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Ajustes</a:t>
            </a:r>
            <a:r>
              <a:rPr spc="-5" dirty="0"/>
              <a:t> de</a:t>
            </a:r>
            <a:r>
              <a:rPr spc="-10" dirty="0"/>
              <a:t> </a:t>
            </a:r>
            <a:r>
              <a:rPr spc="-25" dirty="0"/>
              <a:t>Largura</a:t>
            </a:r>
            <a:r>
              <a:rPr spc="5" dirty="0"/>
              <a:t> </a:t>
            </a:r>
            <a:r>
              <a:rPr spc="-5" dirty="0"/>
              <a:t>e</a:t>
            </a:r>
            <a:r>
              <a:rPr dirty="0"/>
              <a:t> </a:t>
            </a:r>
            <a:r>
              <a:rPr spc="-20" dirty="0"/>
              <a:t>Altura</a:t>
            </a:r>
            <a:r>
              <a:rPr spc="-10" dirty="0"/>
              <a:t> dos </a:t>
            </a:r>
            <a:r>
              <a:rPr spc="-15" dirty="0"/>
              <a:t>Elementos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1245377"/>
            <a:ext cx="7529830" cy="465455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7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Altera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modo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404040"/>
                </a:solidFill>
                <a:latin typeface="Calibri"/>
                <a:cs typeface="Calibri"/>
              </a:rPr>
              <a:t>apresentação</a:t>
            </a:r>
            <a:r>
              <a:rPr sz="2200" b="1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Um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22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 linha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pode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ser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exibido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como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bloco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e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vice-versa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Permite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ocultar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um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elemento,</a:t>
            </a:r>
            <a:r>
              <a:rPr sz="22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removendo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do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layout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Alguns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valores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possíveis: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2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00AF50"/>
                </a:solidFill>
                <a:latin typeface="Consolas"/>
                <a:cs typeface="Consolas"/>
              </a:rPr>
              <a:t>none</a:t>
            </a:r>
            <a:endParaRPr sz="20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3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00AF50"/>
                </a:solidFill>
                <a:latin typeface="Consolas"/>
                <a:cs typeface="Consolas"/>
              </a:rPr>
              <a:t>block</a:t>
            </a:r>
            <a:endParaRPr sz="20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3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00AF50"/>
                </a:solidFill>
                <a:latin typeface="Consolas"/>
                <a:cs typeface="Consolas"/>
              </a:rPr>
              <a:t>inline</a:t>
            </a:r>
            <a:endParaRPr sz="20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3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00AF50"/>
                </a:solidFill>
                <a:latin typeface="Consolas"/>
                <a:cs typeface="Consolas"/>
              </a:rPr>
              <a:t>inline-block</a:t>
            </a:r>
            <a:endParaRPr sz="20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3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00AF50"/>
                </a:solidFill>
                <a:latin typeface="Consolas"/>
                <a:cs typeface="Consolas"/>
              </a:rPr>
              <a:t>flex</a:t>
            </a:r>
            <a:endParaRPr sz="20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3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00AF50"/>
                </a:solidFill>
                <a:latin typeface="Consolas"/>
                <a:cs typeface="Consolas"/>
              </a:rPr>
              <a:t>grid</a:t>
            </a:r>
            <a:endParaRPr sz="20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3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00AF50"/>
                </a:solidFill>
                <a:latin typeface="Consolas"/>
                <a:cs typeface="Consolas"/>
              </a:rPr>
              <a:t>inline-flex</a:t>
            </a:r>
            <a:endParaRPr sz="20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30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00AF50"/>
                </a:solidFill>
                <a:latin typeface="Consolas"/>
                <a:cs typeface="Consolas"/>
              </a:rPr>
              <a:t>inline-grid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8501" y="235458"/>
            <a:ext cx="4174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4F81BC"/>
                </a:solidFill>
              </a:rPr>
              <a:t>Propriedade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display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2348325"/>
            <a:ext cx="7763509" cy="252349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display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AF50"/>
                </a:solidFill>
                <a:latin typeface="Calibri"/>
                <a:cs typeface="Calibri"/>
              </a:rPr>
              <a:t>none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oculta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completamente</a:t>
            </a:r>
            <a:r>
              <a:rPr sz="2200" spc="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elemento,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removendo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do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layout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libera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espaço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outros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display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00AF50"/>
                </a:solidFill>
                <a:latin typeface="Calibri"/>
                <a:cs typeface="Calibri"/>
              </a:rPr>
              <a:t>block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exibição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nível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bloco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(como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 &lt;div&gt;)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comecará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nova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linha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ocupará, por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padrão,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toda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largura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8501" y="235458"/>
            <a:ext cx="4174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4F81BC"/>
                </a:solidFill>
              </a:rPr>
              <a:t>Propriedade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display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2535" y="1605289"/>
            <a:ext cx="4350385" cy="38931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780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Propriedades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endParaRPr sz="2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Centralização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Conteúdo</a:t>
            </a:r>
            <a:endParaRPr sz="2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Pseudo-Classes</a:t>
            </a:r>
            <a:endParaRPr sz="2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Pseudo-Elementos</a:t>
            </a:r>
            <a:endParaRPr sz="2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Cascade,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Especificidade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Herança</a:t>
            </a:r>
            <a:endParaRPr sz="2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Design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Responsivo</a:t>
            </a:r>
            <a:endParaRPr sz="2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5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Media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Queries</a:t>
            </a:r>
            <a:endParaRPr sz="22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09090"/>
              <a:buAutoNum type="arabicPeriod"/>
              <a:tabLst>
                <a:tab pos="469900" algn="l"/>
                <a:tab pos="470534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Dicas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Validação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4721" y="235458"/>
            <a:ext cx="37039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Conteúdo</a:t>
            </a:r>
            <a:r>
              <a:rPr spc="-25" dirty="0"/>
              <a:t> </a:t>
            </a:r>
            <a:r>
              <a:rPr spc="-5" dirty="0"/>
              <a:t>da</a:t>
            </a:r>
            <a:r>
              <a:rPr spc="-30" dirty="0"/>
              <a:t> </a:t>
            </a:r>
            <a:r>
              <a:rPr spc="-10" dirty="0"/>
              <a:t>Aula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1700687"/>
            <a:ext cx="7574280" cy="36810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display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AF50"/>
                </a:solidFill>
                <a:latin typeface="Calibri"/>
                <a:cs typeface="Calibri"/>
              </a:rPr>
              <a:t>inline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exibição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nível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linha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(como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onsolas"/>
                <a:cs typeface="Consolas"/>
              </a:rPr>
              <a:t>&lt;span&gt;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i="1" spc="-5" dirty="0">
                <a:solidFill>
                  <a:srgbClr val="205868"/>
                </a:solidFill>
                <a:latin typeface="Calibri"/>
                <a:cs typeface="Calibri"/>
              </a:rPr>
              <a:t>width</a:t>
            </a:r>
            <a:r>
              <a:rPr sz="22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205868"/>
                </a:solidFill>
                <a:latin typeface="Calibri"/>
                <a:cs typeface="Calibri"/>
              </a:rPr>
              <a:t>height</a:t>
            </a:r>
            <a:r>
              <a:rPr sz="22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terão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efeito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alguns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margens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05868"/>
                </a:solidFill>
                <a:latin typeface="Calibri"/>
                <a:cs typeface="Calibri"/>
              </a:rPr>
              <a:t>paddings</a:t>
            </a:r>
            <a:r>
              <a:rPr sz="2200" i="1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05868"/>
                </a:solidFill>
                <a:latin typeface="Calibri"/>
                <a:cs typeface="Calibri"/>
              </a:rPr>
              <a:t>superior</a:t>
            </a:r>
            <a:r>
              <a:rPr sz="2200" b="1" spc="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05868"/>
                </a:solidFill>
                <a:latin typeface="Calibri"/>
                <a:cs typeface="Calibri"/>
              </a:rPr>
              <a:t>inferior</a:t>
            </a:r>
            <a:r>
              <a:rPr sz="2200" b="1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alguns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endParaRPr sz="2200">
              <a:latin typeface="Calibri"/>
              <a:cs typeface="Calibri"/>
            </a:endParaRPr>
          </a:p>
          <a:p>
            <a:pPr marL="730250">
              <a:lnSpc>
                <a:spcPct val="100000"/>
              </a:lnSpc>
            </a:pPr>
            <a:r>
              <a:rPr sz="2200" b="1" spc="-10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200" b="1" spc="-5" dirty="0">
                <a:solidFill>
                  <a:srgbClr val="205868"/>
                </a:solidFill>
                <a:latin typeface="Calibri"/>
                <a:cs typeface="Calibri"/>
              </a:rPr>
              <a:t> são</a:t>
            </a:r>
            <a:r>
              <a:rPr sz="2200" b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respeitados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display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2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AF50"/>
                </a:solidFill>
                <a:latin typeface="Calibri"/>
                <a:cs typeface="Calibri"/>
              </a:rPr>
              <a:t>inline-block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exibição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nível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linha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possibilidade</a:t>
            </a:r>
            <a:r>
              <a:rPr sz="22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usar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5" dirty="0">
                <a:solidFill>
                  <a:srgbClr val="205868"/>
                </a:solidFill>
                <a:latin typeface="Calibri"/>
                <a:cs typeface="Calibri"/>
              </a:rPr>
              <a:t>width</a:t>
            </a:r>
            <a:r>
              <a:rPr sz="22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05868"/>
                </a:solidFill>
                <a:latin typeface="Calibri"/>
                <a:cs typeface="Calibri"/>
              </a:rPr>
              <a:t>heigh</a:t>
            </a:r>
            <a:endParaRPr sz="2200">
              <a:latin typeface="Calibri"/>
              <a:cs typeface="Calibri"/>
            </a:endParaRPr>
          </a:p>
          <a:p>
            <a:pPr marL="73025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margens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205868"/>
                </a:solidFill>
                <a:latin typeface="Calibri"/>
                <a:cs typeface="Calibri"/>
              </a:rPr>
              <a:t>paddings</a:t>
            </a:r>
            <a:r>
              <a:rPr sz="2200" i="1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05868"/>
                </a:solidFill>
                <a:latin typeface="Calibri"/>
                <a:cs typeface="Calibri"/>
              </a:rPr>
              <a:t>superiores</a:t>
            </a:r>
            <a:r>
              <a:rPr sz="2200" b="1" spc="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05868"/>
                </a:solidFill>
                <a:latin typeface="Calibri"/>
                <a:cs typeface="Calibri"/>
              </a:rPr>
              <a:t>inferiores</a:t>
            </a:r>
            <a:r>
              <a:rPr sz="2200" b="1" spc="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205868"/>
                </a:solidFill>
                <a:latin typeface="Calibri"/>
                <a:cs typeface="Calibri"/>
              </a:rPr>
              <a:t>respeitados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8501" y="235458"/>
            <a:ext cx="4174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4F81BC"/>
                </a:solidFill>
              </a:rPr>
              <a:t>Propriedade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display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7042" y="235458"/>
            <a:ext cx="6678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Item</a:t>
            </a:r>
            <a:r>
              <a:rPr spc="5" dirty="0"/>
              <a:t> </a:t>
            </a:r>
            <a:r>
              <a:rPr spc="-5" dirty="0"/>
              <a:t>de </a:t>
            </a:r>
            <a:r>
              <a:rPr spc="-30" dirty="0"/>
              <a:t>Lista</a:t>
            </a:r>
            <a:r>
              <a:rPr spc="-5" dirty="0"/>
              <a:t> </a:t>
            </a:r>
            <a:r>
              <a:rPr spc="-20" dirty="0"/>
              <a:t>com</a:t>
            </a:r>
            <a:r>
              <a:rPr spc="30" dirty="0"/>
              <a:t> </a:t>
            </a:r>
            <a:r>
              <a:rPr b="1" spc="-15" dirty="0">
                <a:solidFill>
                  <a:srgbClr val="0000FF"/>
                </a:solidFill>
                <a:latin typeface="Calibri"/>
                <a:cs typeface="Calibri"/>
              </a:rPr>
              <a:t>display</a:t>
            </a:r>
            <a:r>
              <a:rPr spc="-15" dirty="0"/>
              <a:t>:</a:t>
            </a:r>
            <a:r>
              <a:rPr spc="15" dirty="0"/>
              <a:t> </a:t>
            </a:r>
            <a:r>
              <a:rPr b="1" spc="-5" dirty="0">
                <a:solidFill>
                  <a:srgbClr val="00AF50"/>
                </a:solidFill>
                <a:latin typeface="Calibri"/>
                <a:cs typeface="Calibri"/>
              </a:rPr>
              <a:t>inline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9052" y="1053083"/>
            <a:ext cx="3918204" cy="542239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64708" y="1673351"/>
            <a:ext cx="4968240" cy="4043679"/>
            <a:chOff x="5664708" y="1673351"/>
            <a:chExt cx="4968240" cy="40436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4708" y="1673351"/>
              <a:ext cx="4968240" cy="40431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0068" y="3936504"/>
              <a:ext cx="3012948" cy="11490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7876" y="3931919"/>
              <a:ext cx="2950464" cy="11399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08648" y="4005072"/>
              <a:ext cx="2880360" cy="1016635"/>
            </a:xfrm>
            <a:custGeom>
              <a:avLst/>
              <a:gdLst/>
              <a:ahLst/>
              <a:cxnLst/>
              <a:rect l="l" t="t" r="r" b="b"/>
              <a:pathLst>
                <a:path w="2880359" h="1016635">
                  <a:moveTo>
                    <a:pt x="2880359" y="0"/>
                  </a:moveTo>
                  <a:lnTo>
                    <a:pt x="0" y="0"/>
                  </a:lnTo>
                  <a:lnTo>
                    <a:pt x="0" y="1016507"/>
                  </a:lnTo>
                  <a:lnTo>
                    <a:pt x="2880359" y="1016507"/>
                  </a:lnTo>
                  <a:lnTo>
                    <a:pt x="2880359" y="0"/>
                  </a:lnTo>
                  <a:close/>
                </a:path>
              </a:pathLst>
            </a:custGeom>
            <a:solidFill>
              <a:srgbClr val="FFF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08648" y="4005072"/>
              <a:ext cx="2880360" cy="1016635"/>
            </a:xfrm>
            <a:custGeom>
              <a:avLst/>
              <a:gdLst/>
              <a:ahLst/>
              <a:cxnLst/>
              <a:rect l="l" t="t" r="r" b="b"/>
              <a:pathLst>
                <a:path w="2880359" h="1016635">
                  <a:moveTo>
                    <a:pt x="0" y="1016507"/>
                  </a:moveTo>
                  <a:lnTo>
                    <a:pt x="2880359" y="1016507"/>
                  </a:lnTo>
                  <a:lnTo>
                    <a:pt x="2880359" y="0"/>
                  </a:lnTo>
                  <a:lnTo>
                    <a:pt x="0" y="0"/>
                  </a:lnTo>
                  <a:lnTo>
                    <a:pt x="0" y="1016507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08647" y="4005071"/>
            <a:ext cx="2880360" cy="10166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1440" marR="213360">
              <a:lnSpc>
                <a:spcPct val="100000"/>
              </a:lnSpc>
              <a:spcBef>
                <a:spcPts val="275"/>
              </a:spcBef>
            </a:pP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Observe que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largura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 de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100px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 definida</a:t>
            </a:r>
            <a:r>
              <a:rPr sz="14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para cada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item</a:t>
            </a:r>
            <a:r>
              <a:rPr sz="14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de lista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não </a:t>
            </a:r>
            <a:r>
              <a:rPr sz="1400" spc="-3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foi efetivada.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Além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disso,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padding </a:t>
            </a:r>
            <a:r>
              <a:rPr sz="1400" spc="-30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vertical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não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foi</a:t>
            </a:r>
            <a:r>
              <a:rPr sz="14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respeitado.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963" y="235458"/>
            <a:ext cx="79609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Item</a:t>
            </a:r>
            <a:r>
              <a:rPr spc="5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25" dirty="0"/>
              <a:t>Lista</a:t>
            </a:r>
            <a:r>
              <a:rPr spc="-5" dirty="0"/>
              <a:t> </a:t>
            </a:r>
            <a:r>
              <a:rPr spc="-15" dirty="0"/>
              <a:t>com</a:t>
            </a:r>
            <a:r>
              <a:rPr spc="10" dirty="0"/>
              <a:t> </a:t>
            </a:r>
            <a:r>
              <a:rPr b="1" spc="-15" dirty="0">
                <a:solidFill>
                  <a:srgbClr val="0000FF"/>
                </a:solidFill>
                <a:latin typeface="Calibri"/>
                <a:cs typeface="Calibri"/>
              </a:rPr>
              <a:t>display</a:t>
            </a:r>
            <a:r>
              <a:rPr spc="-15" dirty="0"/>
              <a:t>:</a:t>
            </a:r>
            <a:r>
              <a:rPr spc="20" dirty="0"/>
              <a:t> </a:t>
            </a:r>
            <a:r>
              <a:rPr b="1" spc="-5" dirty="0">
                <a:solidFill>
                  <a:srgbClr val="00AF50"/>
                </a:solidFill>
                <a:latin typeface="Calibri"/>
                <a:cs typeface="Calibri"/>
              </a:rPr>
              <a:t>inline-block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053083"/>
            <a:ext cx="3835908" cy="542239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64708" y="1673351"/>
            <a:ext cx="4968240" cy="4043679"/>
            <a:chOff x="5664708" y="1673351"/>
            <a:chExt cx="4968240" cy="40436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4708" y="1673351"/>
              <a:ext cx="4968240" cy="40431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5120" y="4367771"/>
              <a:ext cx="3012948" cy="9342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2928" y="4363199"/>
              <a:ext cx="2636520" cy="9266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43700" y="4436363"/>
              <a:ext cx="2880360" cy="802005"/>
            </a:xfrm>
            <a:custGeom>
              <a:avLst/>
              <a:gdLst/>
              <a:ahLst/>
              <a:cxnLst/>
              <a:rect l="l" t="t" r="r" b="b"/>
              <a:pathLst>
                <a:path w="2880359" h="802004">
                  <a:moveTo>
                    <a:pt x="2880359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2880359" y="801624"/>
                  </a:lnTo>
                  <a:lnTo>
                    <a:pt x="2880359" y="0"/>
                  </a:lnTo>
                  <a:close/>
                </a:path>
              </a:pathLst>
            </a:custGeom>
            <a:solidFill>
              <a:srgbClr val="FFF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43700" y="4436363"/>
              <a:ext cx="2880360" cy="802005"/>
            </a:xfrm>
            <a:custGeom>
              <a:avLst/>
              <a:gdLst/>
              <a:ahLst/>
              <a:cxnLst/>
              <a:rect l="l" t="t" r="r" b="b"/>
              <a:pathLst>
                <a:path w="2880359" h="802004">
                  <a:moveTo>
                    <a:pt x="0" y="801624"/>
                  </a:moveTo>
                  <a:lnTo>
                    <a:pt x="2880359" y="801624"/>
                  </a:lnTo>
                  <a:lnTo>
                    <a:pt x="2880359" y="0"/>
                  </a:lnTo>
                  <a:lnTo>
                    <a:pt x="0" y="0"/>
                  </a:lnTo>
                  <a:lnTo>
                    <a:pt x="0" y="801624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43700" y="4436364"/>
            <a:ext cx="2880360" cy="80200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2075" marR="522605">
              <a:lnSpc>
                <a:spcPct val="100000"/>
              </a:lnSpc>
              <a:spcBef>
                <a:spcPts val="280"/>
              </a:spcBef>
            </a:pP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Com </a:t>
            </a:r>
            <a:r>
              <a:rPr sz="1400" b="1" dirty="0">
                <a:solidFill>
                  <a:srgbClr val="205868"/>
                </a:solidFill>
                <a:latin typeface="Calibri"/>
                <a:cs typeface="Calibri"/>
              </a:rPr>
              <a:t>inline-block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, a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largura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é </a:t>
            </a:r>
            <a:r>
              <a:rPr sz="14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efetivada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e o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padding vertical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é </a:t>
            </a:r>
            <a:r>
              <a:rPr sz="1400" spc="-30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respeitado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8644" y="2036614"/>
            <a:ext cx="6196965" cy="96710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Mostra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ou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oculta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um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22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404040"/>
                </a:solidFill>
                <a:latin typeface="Calibri"/>
                <a:cs typeface="Calibri"/>
              </a:rPr>
              <a:t>sem</a:t>
            </a:r>
            <a:r>
              <a:rPr sz="2200" b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404040"/>
                </a:solidFill>
                <a:latin typeface="Calibri"/>
                <a:cs typeface="Calibri"/>
              </a:rPr>
              <a:t>alterar</a:t>
            </a:r>
            <a:r>
              <a:rPr sz="2200" b="1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b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spc="-15" dirty="0">
                <a:solidFill>
                  <a:srgbClr val="404040"/>
                </a:solidFill>
                <a:latin typeface="Calibri"/>
                <a:cs typeface="Calibri"/>
              </a:rPr>
              <a:t>layout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Valores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possíveis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806700" y="3010266"/>
            <a:ext cx="1297305" cy="127190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894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800" b="1" spc="-5" dirty="0">
                <a:solidFill>
                  <a:srgbClr val="00AF50"/>
                </a:solidFill>
                <a:latin typeface="Consolas"/>
                <a:cs typeface="Consolas"/>
              </a:rPr>
              <a:t>visible</a:t>
            </a:r>
            <a:endParaRPr sz="1800">
              <a:latin typeface="Consolas"/>
              <a:cs typeface="Consolas"/>
            </a:endParaRPr>
          </a:p>
          <a:p>
            <a:pPr marL="281940" indent="-269875">
              <a:lnSpc>
                <a:spcPct val="100000"/>
              </a:lnSpc>
              <a:spcBef>
                <a:spcPts val="132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800" b="1" spc="-10" dirty="0">
                <a:solidFill>
                  <a:srgbClr val="00AF50"/>
                </a:solidFill>
                <a:latin typeface="Consolas"/>
                <a:cs typeface="Consolas"/>
              </a:rPr>
              <a:t>hidden</a:t>
            </a:r>
            <a:endParaRPr sz="1800">
              <a:latin typeface="Consolas"/>
              <a:cs typeface="Consolas"/>
            </a:endParaRPr>
          </a:p>
          <a:p>
            <a:pPr marL="281940" indent="-269875">
              <a:lnSpc>
                <a:spcPct val="100000"/>
              </a:lnSpc>
              <a:spcBef>
                <a:spcPts val="114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800" b="1" spc="-5" dirty="0">
                <a:solidFill>
                  <a:srgbClr val="00AF50"/>
                </a:solidFill>
                <a:latin typeface="Consolas"/>
                <a:cs typeface="Consolas"/>
              </a:rPr>
              <a:t>coll</a:t>
            </a:r>
            <a:r>
              <a:rPr sz="1800" b="1" dirty="0">
                <a:solidFill>
                  <a:srgbClr val="00AF50"/>
                </a:solidFill>
                <a:latin typeface="Consolas"/>
                <a:cs typeface="Consolas"/>
              </a:rPr>
              <a:t>a</a:t>
            </a:r>
            <a:r>
              <a:rPr sz="1800" b="1" spc="-5" dirty="0">
                <a:solidFill>
                  <a:srgbClr val="00AF50"/>
                </a:solidFill>
                <a:latin typeface="Consolas"/>
                <a:cs typeface="Consolas"/>
              </a:rPr>
              <a:t>ps</a:t>
            </a:r>
            <a:r>
              <a:rPr sz="1800" b="1" dirty="0">
                <a:solidFill>
                  <a:srgbClr val="00AF50"/>
                </a:solidFill>
                <a:latin typeface="Consolas"/>
                <a:cs typeface="Consolas"/>
              </a:rPr>
              <a:t>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34002" y="2949509"/>
            <a:ext cx="5222240" cy="1936114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75"/>
              </a:spcBef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visível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080"/>
              </a:spcBef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oculto,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mas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espaço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ocupado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permanece</a:t>
            </a:r>
            <a:endParaRPr sz="2000">
              <a:latin typeface="Calibri"/>
              <a:cs typeface="Calibri"/>
            </a:endParaRPr>
          </a:p>
          <a:p>
            <a:pPr marL="12700" marR="119380" algn="just">
              <a:lnSpc>
                <a:spcPct val="111700"/>
              </a:lnSpc>
              <a:spcBef>
                <a:spcPts val="850"/>
              </a:spcBef>
            </a:pP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comumente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usado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para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ocultar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linhas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e/ou colunas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tabelas.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espaço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é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removido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sem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alterar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os tamanhos </a:t>
            </a:r>
            <a:r>
              <a:rPr sz="1800" spc="-3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das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linhas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e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colunas.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83533" y="235458"/>
            <a:ext cx="44246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</a:t>
            </a:r>
            <a:r>
              <a:rPr dirty="0"/>
              <a:t> </a:t>
            </a:r>
            <a:r>
              <a:rPr b="1" i="1" spc="-10" dirty="0">
                <a:solidFill>
                  <a:srgbClr val="0000FF"/>
                </a:solidFill>
                <a:latin typeface="Calibri"/>
                <a:cs typeface="Calibri"/>
              </a:rPr>
              <a:t>visibility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526" y="1748950"/>
            <a:ext cx="7875905" cy="145415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Posiciona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22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lado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esquerdo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ou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direito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seu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container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Permite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que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texto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elementos</a:t>
            </a:r>
            <a:r>
              <a:rPr sz="2200" spc="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i="1" spc="-5" dirty="0">
                <a:solidFill>
                  <a:srgbClr val="404040"/>
                </a:solidFill>
                <a:latin typeface="Calibri"/>
                <a:cs typeface="Calibri"/>
              </a:rPr>
              <a:t>inline</a:t>
            </a:r>
            <a:r>
              <a:rPr sz="2200" i="1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se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posicionem à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sua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volta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Alguns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valores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878582" y="3213547"/>
            <a:ext cx="960119" cy="124396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66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900" b="1" dirty="0">
                <a:solidFill>
                  <a:srgbClr val="00AF50"/>
                </a:solidFill>
                <a:latin typeface="Consolas"/>
                <a:cs typeface="Consolas"/>
              </a:rPr>
              <a:t>left</a:t>
            </a:r>
            <a:endParaRPr sz="1900">
              <a:latin typeface="Consolas"/>
              <a:cs typeface="Consolas"/>
            </a:endParaRPr>
          </a:p>
          <a:p>
            <a:pPr marL="281940" indent="-269875">
              <a:lnSpc>
                <a:spcPct val="100000"/>
              </a:lnSpc>
              <a:spcBef>
                <a:spcPts val="105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900" b="1" spc="-5" dirty="0">
                <a:solidFill>
                  <a:srgbClr val="00AF50"/>
                </a:solidFill>
                <a:latin typeface="Consolas"/>
                <a:cs typeface="Consolas"/>
              </a:rPr>
              <a:t>r</a:t>
            </a:r>
            <a:r>
              <a:rPr sz="1900" b="1" dirty="0">
                <a:solidFill>
                  <a:srgbClr val="00AF50"/>
                </a:solidFill>
                <a:latin typeface="Consolas"/>
                <a:cs typeface="Consolas"/>
              </a:rPr>
              <a:t>i</a:t>
            </a:r>
            <a:r>
              <a:rPr sz="1900" b="1" spc="5" dirty="0">
                <a:solidFill>
                  <a:srgbClr val="00AF50"/>
                </a:solidFill>
                <a:latin typeface="Consolas"/>
                <a:cs typeface="Consolas"/>
              </a:rPr>
              <a:t>g</a:t>
            </a:r>
            <a:r>
              <a:rPr sz="1900" b="1" spc="-5" dirty="0">
                <a:solidFill>
                  <a:srgbClr val="00AF50"/>
                </a:solidFill>
                <a:latin typeface="Consolas"/>
                <a:cs typeface="Consolas"/>
              </a:rPr>
              <a:t>ht</a:t>
            </a:r>
            <a:endParaRPr sz="1900">
              <a:latin typeface="Consolas"/>
              <a:cs typeface="Consolas"/>
            </a:endParaRPr>
          </a:p>
          <a:p>
            <a:pPr marL="281940" indent="-269875">
              <a:lnSpc>
                <a:spcPct val="100000"/>
              </a:lnSpc>
              <a:spcBef>
                <a:spcPts val="106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900" b="1" dirty="0">
                <a:solidFill>
                  <a:srgbClr val="00AF50"/>
                </a:solidFill>
                <a:latin typeface="Consolas"/>
                <a:cs typeface="Consolas"/>
              </a:rPr>
              <a:t>none</a:t>
            </a:r>
            <a:endParaRPr sz="19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9707" y="3150260"/>
            <a:ext cx="4874260" cy="1297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400"/>
              </a:lnSpc>
              <a:spcBef>
                <a:spcPts val="100"/>
              </a:spcBef>
            </a:pP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"flutua"</a:t>
            </a:r>
            <a:r>
              <a:rPr sz="19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no </a:t>
            </a:r>
            <a:r>
              <a:rPr sz="1900" b="1" spc="-5" dirty="0">
                <a:solidFill>
                  <a:srgbClr val="205868"/>
                </a:solidFill>
                <a:latin typeface="Calibri"/>
                <a:cs typeface="Calibri"/>
              </a:rPr>
              <a:t>lado</a:t>
            </a:r>
            <a:r>
              <a:rPr sz="1900" b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205868"/>
                </a:solidFill>
                <a:latin typeface="Calibri"/>
                <a:cs typeface="Calibri"/>
              </a:rPr>
              <a:t>esquerdo</a:t>
            </a:r>
            <a:r>
              <a:rPr sz="1900" b="1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i="1" spc="-15" dirty="0">
                <a:solidFill>
                  <a:srgbClr val="205868"/>
                </a:solidFill>
                <a:latin typeface="Calibri"/>
                <a:cs typeface="Calibri"/>
              </a:rPr>
              <a:t>container </a:t>
            </a:r>
            <a:r>
              <a:rPr sz="1900" i="1" spc="-4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"flutua"</a:t>
            </a:r>
            <a:r>
              <a:rPr sz="19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205868"/>
                </a:solidFill>
                <a:latin typeface="Calibri"/>
                <a:cs typeface="Calibri"/>
              </a:rPr>
              <a:t>lado</a:t>
            </a:r>
            <a:r>
              <a:rPr sz="1900" b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205868"/>
                </a:solidFill>
                <a:latin typeface="Calibri"/>
                <a:cs typeface="Calibri"/>
              </a:rPr>
              <a:t>direito</a:t>
            </a:r>
            <a:r>
              <a:rPr sz="1900" b="1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do </a:t>
            </a:r>
            <a:r>
              <a:rPr sz="1900" i="1" spc="-15" dirty="0">
                <a:solidFill>
                  <a:srgbClr val="205868"/>
                </a:solidFill>
                <a:latin typeface="Calibri"/>
                <a:cs typeface="Calibri"/>
              </a:rPr>
              <a:t>container </a:t>
            </a:r>
            <a:r>
              <a:rPr sz="1900" i="1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"flutua"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56913" y="235458"/>
            <a:ext cx="3677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</a:t>
            </a:r>
            <a:r>
              <a:rPr spc="-20" dirty="0"/>
              <a:t> </a:t>
            </a:r>
            <a:r>
              <a:rPr b="1" i="1" spc="-10" dirty="0">
                <a:solidFill>
                  <a:srgbClr val="0000FF"/>
                </a:solidFill>
                <a:latin typeface="Calibri"/>
                <a:cs typeface="Calibri"/>
              </a:rPr>
              <a:t>float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2239" y="235458"/>
            <a:ext cx="58286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Propriedade</a:t>
            </a:r>
            <a:r>
              <a:rPr spc="-20" dirty="0"/>
              <a:t> </a:t>
            </a:r>
            <a:r>
              <a:rPr b="1" i="1" spc="-10" dirty="0">
                <a:solidFill>
                  <a:srgbClr val="0000FF"/>
                </a:solidFill>
                <a:latin typeface="Calibri"/>
                <a:cs typeface="Calibri"/>
              </a:rPr>
              <a:t>float</a:t>
            </a:r>
            <a:r>
              <a:rPr b="1" i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20" dirty="0"/>
              <a:t>Exemplo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223" y="1341119"/>
            <a:ext cx="3872484" cy="47579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81115" y="1269491"/>
            <a:ext cx="4785360" cy="4901565"/>
            <a:chOff x="5881115" y="1269491"/>
            <a:chExt cx="4785360" cy="49015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1115" y="1269491"/>
              <a:ext cx="4785360" cy="49011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2743" y="1341119"/>
              <a:ext cx="4646676" cy="47625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49568" y="1337944"/>
              <a:ext cx="4653280" cy="4768850"/>
            </a:xfrm>
            <a:custGeom>
              <a:avLst/>
              <a:gdLst/>
              <a:ahLst/>
              <a:cxnLst/>
              <a:rect l="l" t="t" r="r" b="b"/>
              <a:pathLst>
                <a:path w="4653280" h="4768850">
                  <a:moveTo>
                    <a:pt x="0" y="4768850"/>
                  </a:moveTo>
                  <a:lnTo>
                    <a:pt x="4653026" y="4768850"/>
                  </a:lnTo>
                  <a:lnTo>
                    <a:pt x="4653026" y="0"/>
                  </a:lnTo>
                  <a:lnTo>
                    <a:pt x="0" y="0"/>
                  </a:lnTo>
                  <a:lnTo>
                    <a:pt x="0" y="476885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pc="-50" dirty="0"/>
              <a:t>Trata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5" dirty="0"/>
              <a:t> </a:t>
            </a:r>
            <a:r>
              <a:rPr spc="-15" dirty="0"/>
              <a:t>conteúdo</a:t>
            </a:r>
            <a:r>
              <a:rPr spc="25" dirty="0"/>
              <a:t> </a:t>
            </a:r>
            <a:r>
              <a:rPr spc="-5" dirty="0"/>
              <a:t>do</a:t>
            </a:r>
            <a:r>
              <a:rPr dirty="0"/>
              <a:t> </a:t>
            </a:r>
            <a:r>
              <a:rPr spc="-10" dirty="0"/>
              <a:t>elemento</a:t>
            </a:r>
            <a:r>
              <a:rPr spc="40" dirty="0"/>
              <a:t> </a:t>
            </a:r>
            <a:r>
              <a:rPr spc="-5" dirty="0"/>
              <a:t>quando</a:t>
            </a:r>
            <a:r>
              <a:rPr spc="-10" dirty="0"/>
              <a:t> </a:t>
            </a:r>
            <a:r>
              <a:rPr spc="-5" dirty="0"/>
              <a:t>ele</a:t>
            </a:r>
            <a:r>
              <a:rPr spc="10" dirty="0"/>
              <a:t> </a:t>
            </a:r>
            <a:r>
              <a:rPr spc="-10" dirty="0"/>
              <a:t>extrapola</a:t>
            </a:r>
            <a:r>
              <a:rPr spc="-5" dirty="0"/>
              <a:t> a</a:t>
            </a:r>
            <a:r>
              <a:rPr dirty="0"/>
              <a:t> </a:t>
            </a:r>
            <a:r>
              <a:rPr spc="-10" dirty="0"/>
              <a:t>borda</a:t>
            </a: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pc="-10" dirty="0"/>
              <a:t>Propriedade</a:t>
            </a:r>
            <a:r>
              <a:rPr spc="-15" dirty="0"/>
              <a:t> </a:t>
            </a:r>
            <a:r>
              <a:rPr spc="-5" dirty="0"/>
              <a:t>abreviada</a:t>
            </a:r>
            <a:r>
              <a:rPr spc="-2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z="2000" dirty="0">
                <a:solidFill>
                  <a:srgbClr val="00ACEA"/>
                </a:solidFill>
                <a:latin typeface="Consolas"/>
                <a:cs typeface="Consolas"/>
              </a:rPr>
              <a:t>overflow-x</a:t>
            </a:r>
            <a:r>
              <a:rPr sz="2000" spc="-630" dirty="0">
                <a:solidFill>
                  <a:srgbClr val="00ACEA"/>
                </a:solidFill>
                <a:latin typeface="Consolas"/>
                <a:cs typeface="Consolas"/>
              </a:rPr>
              <a:t> </a:t>
            </a:r>
            <a:r>
              <a:rPr spc="-5" dirty="0"/>
              <a:t>e</a:t>
            </a:r>
            <a:r>
              <a:rPr spc="5" dirty="0"/>
              <a:t> </a:t>
            </a:r>
            <a:r>
              <a:rPr sz="2000" dirty="0">
                <a:solidFill>
                  <a:srgbClr val="00ACEA"/>
                </a:solidFill>
                <a:latin typeface="Consolas"/>
                <a:cs typeface="Consolas"/>
              </a:rPr>
              <a:t>overflow-y</a:t>
            </a:r>
            <a:endParaRPr sz="20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pc="-5" dirty="0"/>
              <a:t>Alguns</a:t>
            </a:r>
            <a:r>
              <a:rPr spc="-15" dirty="0"/>
              <a:t> </a:t>
            </a:r>
            <a:r>
              <a:rPr spc="-10" dirty="0"/>
              <a:t>valores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662808" y="3194007"/>
            <a:ext cx="1226185" cy="170815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73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900" spc="-5" dirty="0">
                <a:solidFill>
                  <a:srgbClr val="00AF50"/>
                </a:solidFill>
                <a:latin typeface="Consolas"/>
                <a:cs typeface="Consolas"/>
              </a:rPr>
              <a:t>vi</a:t>
            </a:r>
            <a:r>
              <a:rPr sz="1900" spc="5" dirty="0">
                <a:solidFill>
                  <a:srgbClr val="00AF50"/>
                </a:solidFill>
                <a:latin typeface="Consolas"/>
                <a:cs typeface="Consolas"/>
              </a:rPr>
              <a:t>s</a:t>
            </a:r>
            <a:r>
              <a:rPr sz="1900" spc="-5" dirty="0">
                <a:solidFill>
                  <a:srgbClr val="00AF50"/>
                </a:solidFill>
                <a:latin typeface="Consolas"/>
                <a:cs typeface="Consolas"/>
              </a:rPr>
              <a:t>i</a:t>
            </a:r>
            <a:r>
              <a:rPr sz="1900" spc="5" dirty="0">
                <a:solidFill>
                  <a:srgbClr val="00AF50"/>
                </a:solidFill>
                <a:latin typeface="Consolas"/>
                <a:cs typeface="Consolas"/>
              </a:rPr>
              <a:t>b</a:t>
            </a:r>
            <a:r>
              <a:rPr sz="1900" spc="-5" dirty="0">
                <a:solidFill>
                  <a:srgbClr val="00AF50"/>
                </a:solidFill>
                <a:latin typeface="Consolas"/>
                <a:cs typeface="Consolas"/>
              </a:rPr>
              <a:t>le</a:t>
            </a:r>
            <a:endParaRPr sz="1900">
              <a:latin typeface="Consolas"/>
              <a:cs typeface="Consolas"/>
            </a:endParaRPr>
          </a:p>
          <a:p>
            <a:pPr marL="281940" indent="-269875">
              <a:lnSpc>
                <a:spcPct val="100000"/>
              </a:lnSpc>
              <a:spcBef>
                <a:spcPts val="114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900" dirty="0">
                <a:solidFill>
                  <a:srgbClr val="00AF50"/>
                </a:solidFill>
                <a:latin typeface="Consolas"/>
                <a:cs typeface="Consolas"/>
              </a:rPr>
              <a:t>hidden</a:t>
            </a:r>
            <a:endParaRPr sz="1900">
              <a:latin typeface="Consolas"/>
              <a:cs typeface="Consolas"/>
            </a:endParaRPr>
          </a:p>
          <a:p>
            <a:pPr marL="281940" indent="-269875">
              <a:lnSpc>
                <a:spcPct val="100000"/>
              </a:lnSpc>
              <a:spcBef>
                <a:spcPts val="114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900" dirty="0">
                <a:solidFill>
                  <a:srgbClr val="00AF50"/>
                </a:solidFill>
                <a:latin typeface="Consolas"/>
                <a:cs typeface="Consolas"/>
              </a:rPr>
              <a:t>scroll</a:t>
            </a:r>
            <a:endParaRPr sz="1900">
              <a:latin typeface="Consolas"/>
              <a:cs typeface="Consolas"/>
            </a:endParaRPr>
          </a:p>
          <a:p>
            <a:pPr marL="281940" indent="-269875">
              <a:lnSpc>
                <a:spcPct val="100000"/>
              </a:lnSpc>
              <a:spcBef>
                <a:spcPts val="114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281940" algn="l"/>
                <a:tab pos="282575" algn="l"/>
              </a:tabLst>
            </a:pPr>
            <a:r>
              <a:rPr sz="1900" dirty="0">
                <a:solidFill>
                  <a:srgbClr val="00AF50"/>
                </a:solidFill>
                <a:latin typeface="Consolas"/>
                <a:cs typeface="Consolas"/>
              </a:rPr>
              <a:t>auto</a:t>
            </a:r>
            <a:endParaRPr sz="19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96892" y="3128924"/>
            <a:ext cx="5923915" cy="176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19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sempre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visível,</a:t>
            </a:r>
            <a:r>
              <a:rPr sz="1900" spc="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ainda</a:t>
            </a:r>
            <a:r>
              <a:rPr sz="19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que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205868"/>
                </a:solidFill>
                <a:latin typeface="Calibri"/>
                <a:cs typeface="Calibri"/>
              </a:rPr>
              <a:t>fora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dos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limites</a:t>
            </a:r>
            <a:r>
              <a:rPr sz="19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(</a:t>
            </a:r>
            <a:r>
              <a:rPr sz="1900" i="1" spc="-10" dirty="0">
                <a:solidFill>
                  <a:srgbClr val="205868"/>
                </a:solidFill>
                <a:latin typeface="Calibri"/>
                <a:cs typeface="Calibri"/>
              </a:rPr>
              <a:t>default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) </a:t>
            </a:r>
            <a:r>
              <a:rPr sz="1900" spc="-4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19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cortado,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se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necessário,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caber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no espaço 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barras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 de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rolagens</a:t>
            </a:r>
            <a:r>
              <a:rPr sz="19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são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sempre</a:t>
            </a:r>
            <a:r>
              <a:rPr sz="19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apresentadas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barras</a:t>
            </a:r>
            <a:r>
              <a:rPr sz="19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205868"/>
                </a:solidFill>
                <a:latin typeface="Calibri"/>
                <a:cs typeface="Calibri"/>
              </a:rPr>
              <a:t>rolagens</a:t>
            </a:r>
            <a:r>
              <a:rPr sz="19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apenas se</a:t>
            </a:r>
            <a:r>
              <a:rPr sz="19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205868"/>
                </a:solidFill>
                <a:latin typeface="Calibri"/>
                <a:cs typeface="Calibri"/>
              </a:rPr>
              <a:t>necessário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4096" y="235458"/>
            <a:ext cx="45440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 </a:t>
            </a:r>
            <a:r>
              <a:rPr b="1" i="1" spc="-10" dirty="0">
                <a:solidFill>
                  <a:srgbClr val="0000FF"/>
                </a:solidFill>
                <a:latin typeface="Calibri"/>
                <a:cs typeface="Calibri"/>
              </a:rPr>
              <a:t>overflow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0947" y="235458"/>
            <a:ext cx="6692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</a:t>
            </a:r>
            <a:r>
              <a:rPr spc="10" dirty="0"/>
              <a:t> </a:t>
            </a:r>
            <a:r>
              <a:rPr b="1" i="1" spc="-10" dirty="0">
                <a:solidFill>
                  <a:srgbClr val="0000FF"/>
                </a:solidFill>
                <a:latin typeface="Calibri"/>
                <a:cs typeface="Calibri"/>
              </a:rPr>
              <a:t>overflow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pc="-5" dirty="0"/>
              <a:t>-</a:t>
            </a:r>
            <a:r>
              <a:rPr spc="-10" dirty="0"/>
              <a:t> </a:t>
            </a:r>
            <a:r>
              <a:rPr spc="-20" dirty="0"/>
              <a:t>Exemplo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4544" y="1845564"/>
            <a:ext cx="3110865" cy="3522345"/>
            <a:chOff x="1304544" y="1845564"/>
            <a:chExt cx="3110865" cy="3522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544" y="1845564"/>
              <a:ext cx="3110484" cy="35219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172" y="1917192"/>
              <a:ext cx="2971800" cy="3383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72997" y="1914017"/>
              <a:ext cx="2978150" cy="3389629"/>
            </a:xfrm>
            <a:custGeom>
              <a:avLst/>
              <a:gdLst/>
              <a:ahLst/>
              <a:cxnLst/>
              <a:rect l="l" t="t" r="r" b="b"/>
              <a:pathLst>
                <a:path w="2978150" h="3389629">
                  <a:moveTo>
                    <a:pt x="0" y="3389629"/>
                  </a:moveTo>
                  <a:lnTo>
                    <a:pt x="2978150" y="3389629"/>
                  </a:lnTo>
                  <a:lnTo>
                    <a:pt x="2978150" y="0"/>
                  </a:lnTo>
                  <a:lnTo>
                    <a:pt x="0" y="0"/>
                  </a:lnTo>
                  <a:lnTo>
                    <a:pt x="0" y="338962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655820" y="1845564"/>
            <a:ext cx="3091180" cy="3522345"/>
            <a:chOff x="4655820" y="1845564"/>
            <a:chExt cx="3091180" cy="35223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5820" y="1845564"/>
              <a:ext cx="3090672" cy="35219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7448" y="1917192"/>
              <a:ext cx="2951988" cy="33832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724273" y="1914017"/>
              <a:ext cx="2958465" cy="3389629"/>
            </a:xfrm>
            <a:custGeom>
              <a:avLst/>
              <a:gdLst/>
              <a:ahLst/>
              <a:cxnLst/>
              <a:rect l="l" t="t" r="r" b="b"/>
              <a:pathLst>
                <a:path w="2958465" h="3389629">
                  <a:moveTo>
                    <a:pt x="0" y="3389629"/>
                  </a:moveTo>
                  <a:lnTo>
                    <a:pt x="2958338" y="3389629"/>
                  </a:lnTo>
                  <a:lnTo>
                    <a:pt x="2958338" y="0"/>
                  </a:lnTo>
                  <a:lnTo>
                    <a:pt x="0" y="0"/>
                  </a:lnTo>
                  <a:lnTo>
                    <a:pt x="0" y="3389629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7987283" y="1845564"/>
            <a:ext cx="3069590" cy="3522345"/>
            <a:chOff x="7987283" y="1845564"/>
            <a:chExt cx="3069590" cy="352234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7283" y="1845564"/>
              <a:ext cx="3069335" cy="35219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8911" y="1917192"/>
              <a:ext cx="2930652" cy="33832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055736" y="1914017"/>
              <a:ext cx="2937510" cy="3389629"/>
            </a:xfrm>
            <a:custGeom>
              <a:avLst/>
              <a:gdLst/>
              <a:ahLst/>
              <a:cxnLst/>
              <a:rect l="l" t="t" r="r" b="b"/>
              <a:pathLst>
                <a:path w="2937509" h="3389629">
                  <a:moveTo>
                    <a:pt x="0" y="3389629"/>
                  </a:moveTo>
                  <a:lnTo>
                    <a:pt x="2937002" y="3389629"/>
                  </a:lnTo>
                  <a:lnTo>
                    <a:pt x="2937002" y="0"/>
                  </a:lnTo>
                  <a:lnTo>
                    <a:pt x="0" y="0"/>
                  </a:lnTo>
                  <a:lnTo>
                    <a:pt x="0" y="338962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80717" y="5395366"/>
            <a:ext cx="21685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00AFEF"/>
                </a:solidFill>
                <a:latin typeface="Consolas"/>
                <a:cs typeface="Consolas"/>
              </a:rPr>
              <a:t>overflow:</a:t>
            </a:r>
            <a:r>
              <a:rPr sz="1700" spc="-4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AF50"/>
                </a:solidFill>
                <a:latin typeface="Consolas"/>
                <a:cs typeface="Consolas"/>
              </a:rPr>
              <a:t>visible;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5095113" y="5395366"/>
            <a:ext cx="2050414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00AFEF"/>
                </a:solidFill>
                <a:latin typeface="Consolas"/>
                <a:cs typeface="Consolas"/>
              </a:rPr>
              <a:t>overflow:</a:t>
            </a:r>
            <a:r>
              <a:rPr sz="1700" spc="-4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AF50"/>
                </a:solidFill>
                <a:latin typeface="Consolas"/>
                <a:cs typeface="Consolas"/>
              </a:rPr>
              <a:t>hidden;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44027" y="5395366"/>
            <a:ext cx="18116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00AFEF"/>
                </a:solidFill>
                <a:latin typeface="Consolas"/>
                <a:cs typeface="Consolas"/>
              </a:rPr>
              <a:t>overflow:</a:t>
            </a:r>
            <a:r>
              <a:rPr sz="1700" spc="-5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AF50"/>
                </a:solidFill>
                <a:latin typeface="Consolas"/>
                <a:cs typeface="Consolas"/>
              </a:rPr>
              <a:t>auto;</a:t>
            </a:r>
            <a:endParaRPr sz="17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0607" y="1748950"/>
            <a:ext cx="8016240" cy="364997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Define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como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22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é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404040"/>
                </a:solidFill>
                <a:latin typeface="Calibri"/>
                <a:cs typeface="Calibri"/>
              </a:rPr>
              <a:t>posicionado</a:t>
            </a:r>
            <a:r>
              <a:rPr sz="2200" b="1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página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Norm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lme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nt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2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uti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2200" spc="-45" dirty="0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ada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em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nju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sz="22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top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left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8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righ</a:t>
            </a:r>
            <a:r>
              <a:rPr sz="1800" dirty="0">
                <a:solidFill>
                  <a:srgbClr val="00AFEF"/>
                </a:solidFill>
                <a:latin typeface="Consolas"/>
                <a:cs typeface="Consolas"/>
              </a:rPr>
              <a:t>t</a:t>
            </a:r>
            <a:r>
              <a:rPr sz="1800" spc="-57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bottom</a:t>
            </a:r>
            <a:endParaRPr sz="18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Valores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possíveis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2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static</a:t>
            </a:r>
            <a:endParaRPr sz="18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relative</a:t>
            </a:r>
            <a:endParaRPr sz="18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absolute</a:t>
            </a:r>
            <a:endParaRPr sz="18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fixed</a:t>
            </a:r>
            <a:endParaRPr sz="18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sticky</a:t>
            </a:r>
            <a:endParaRPr sz="18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185"/>
              </a:spcBef>
              <a:buClr>
                <a:srgbClr val="00AFEF"/>
              </a:buClr>
              <a:buSzPct val="107894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9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19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é</a:t>
            </a:r>
            <a:r>
              <a:rPr sz="19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dito</a:t>
            </a:r>
            <a:r>
              <a:rPr sz="19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0000FF"/>
                </a:solidFill>
                <a:latin typeface="Calibri"/>
                <a:cs typeface="Calibri"/>
              </a:rPr>
              <a:t>posicionado</a:t>
            </a:r>
            <a:r>
              <a:rPr sz="1900" b="1" spc="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quando</a:t>
            </a:r>
            <a:r>
              <a:rPr sz="19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00AFEF"/>
                </a:solidFill>
                <a:latin typeface="Consolas"/>
                <a:cs typeface="Consolas"/>
              </a:rPr>
              <a:t>position</a:t>
            </a:r>
            <a:r>
              <a:rPr sz="1800" i="1" spc="-55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tem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valor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04040"/>
                </a:solidFill>
                <a:latin typeface="Calibri"/>
                <a:cs typeface="Calibri"/>
              </a:rPr>
              <a:t>diferente</a:t>
            </a:r>
            <a:r>
              <a:rPr sz="19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19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i="1" spc="-15" dirty="0">
                <a:solidFill>
                  <a:srgbClr val="00AF50"/>
                </a:solidFill>
                <a:latin typeface="Calibri"/>
                <a:cs typeface="Calibri"/>
              </a:rPr>
              <a:t>static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6392" y="235458"/>
            <a:ext cx="43789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</a:t>
            </a:r>
            <a:r>
              <a:rPr spc="-10" dirty="0"/>
              <a:t>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position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8745" y="1961033"/>
            <a:ext cx="7553325" cy="315658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900" b="1" dirty="0">
                <a:solidFill>
                  <a:srgbClr val="00ACEA"/>
                </a:solidFill>
                <a:latin typeface="Consolas"/>
                <a:cs typeface="Consolas"/>
              </a:rPr>
              <a:t>position</a:t>
            </a:r>
            <a:r>
              <a:rPr sz="1900" b="1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1900" b="1" spc="-3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900" b="1" dirty="0">
                <a:solidFill>
                  <a:srgbClr val="00AF50"/>
                </a:solidFill>
                <a:latin typeface="Consolas"/>
                <a:cs typeface="Consolas"/>
              </a:rPr>
              <a:t>static;</a:t>
            </a:r>
            <a:endParaRPr sz="1900">
              <a:latin typeface="Consolas"/>
              <a:cs typeface="Consolas"/>
            </a:endParaRPr>
          </a:p>
          <a:p>
            <a:pPr marL="548640" indent="-269875">
              <a:lnSpc>
                <a:spcPct val="100000"/>
              </a:lnSpc>
              <a:spcBef>
                <a:spcPts val="7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Valor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padrão</a:t>
            </a:r>
            <a:endParaRPr sz="2000">
              <a:latin typeface="Calibri"/>
              <a:cs typeface="Calibri"/>
            </a:endParaRPr>
          </a:p>
          <a:p>
            <a:pPr marL="548640" indent="-269875">
              <a:lnSpc>
                <a:spcPct val="100000"/>
              </a:lnSpc>
              <a:spcBef>
                <a:spcPts val="72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posicionado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de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acordo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com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fluxo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normal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documento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1900" b="1" dirty="0">
                <a:solidFill>
                  <a:srgbClr val="00ACEA"/>
                </a:solidFill>
                <a:latin typeface="Consolas"/>
                <a:cs typeface="Consolas"/>
              </a:rPr>
              <a:t>position</a:t>
            </a:r>
            <a:r>
              <a:rPr sz="1900" b="1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1900" b="1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900" b="1" dirty="0">
                <a:solidFill>
                  <a:srgbClr val="00AF50"/>
                </a:solidFill>
                <a:latin typeface="Consolas"/>
                <a:cs typeface="Consolas"/>
              </a:rPr>
              <a:t>relative;</a:t>
            </a:r>
            <a:endParaRPr sz="1900">
              <a:latin typeface="Consolas"/>
              <a:cs typeface="Consolas"/>
            </a:endParaRPr>
          </a:p>
          <a:p>
            <a:pPr marL="548640" indent="-269875">
              <a:lnSpc>
                <a:spcPct val="100000"/>
              </a:lnSpc>
              <a:spcBef>
                <a:spcPts val="68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Primeiramente</a:t>
            </a:r>
            <a:r>
              <a:rPr sz="19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posicionado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19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acordo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com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04040"/>
                </a:solidFill>
                <a:latin typeface="Calibri"/>
                <a:cs typeface="Calibri"/>
              </a:rPr>
              <a:t>fluxo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normal</a:t>
            </a:r>
            <a:endParaRPr sz="1900">
              <a:latin typeface="Calibri"/>
              <a:cs typeface="Calibri"/>
            </a:endParaRPr>
          </a:p>
          <a:p>
            <a:pPr marL="548640" indent="-269875">
              <a:lnSpc>
                <a:spcPct val="100000"/>
              </a:lnSpc>
              <a:spcBef>
                <a:spcPts val="68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Em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 seguida,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é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deslocado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da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sua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posição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com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00AFEF"/>
                </a:solidFill>
                <a:latin typeface="Consolas"/>
                <a:cs typeface="Consolas"/>
              </a:rPr>
              <a:t>top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7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00AFEF"/>
                </a:solidFill>
                <a:latin typeface="Consolas"/>
                <a:cs typeface="Consolas"/>
              </a:rPr>
              <a:t>left</a:t>
            </a:r>
            <a:r>
              <a:rPr sz="17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7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00AFEF"/>
                </a:solidFill>
                <a:latin typeface="Consolas"/>
                <a:cs typeface="Consolas"/>
              </a:rPr>
              <a:t>right</a:t>
            </a:r>
            <a:r>
              <a:rPr sz="1700" i="1" spc="-50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00AFEF"/>
                </a:solidFill>
                <a:latin typeface="Consolas"/>
                <a:cs typeface="Consolas"/>
              </a:rPr>
              <a:t>bottom</a:t>
            </a:r>
            <a:endParaRPr sz="1700">
              <a:latin typeface="Consolas"/>
              <a:cs typeface="Consolas"/>
            </a:endParaRPr>
          </a:p>
          <a:p>
            <a:pPr marL="548640" indent="-269875">
              <a:lnSpc>
                <a:spcPct val="100000"/>
              </a:lnSpc>
              <a:spcBef>
                <a:spcPts val="68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548640" algn="l"/>
                <a:tab pos="549275" algn="l"/>
              </a:tabLst>
            </a:pP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deslocamento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 não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404040"/>
                </a:solidFill>
                <a:latin typeface="Calibri"/>
                <a:cs typeface="Calibri"/>
              </a:rPr>
              <a:t>afeta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 a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posição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 dos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demais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elementos</a:t>
            </a:r>
            <a:endParaRPr sz="1900">
              <a:latin typeface="Calibri"/>
              <a:cs typeface="Calibri"/>
            </a:endParaRPr>
          </a:p>
          <a:p>
            <a:pPr marL="995680" lvl="1" indent="-17589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996315" algn="l"/>
              </a:tabLst>
            </a:pP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Layout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geral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é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mesmo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posicionamento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i="1" spc="-15" dirty="0">
                <a:solidFill>
                  <a:srgbClr val="00CC00"/>
                </a:solidFill>
                <a:latin typeface="Calibri"/>
                <a:cs typeface="Calibri"/>
              </a:rPr>
              <a:t>static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6392" y="235458"/>
            <a:ext cx="43789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</a:t>
            </a:r>
            <a:r>
              <a:rPr spc="-10" dirty="0"/>
              <a:t>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position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4207" y="268985"/>
            <a:ext cx="78619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Algumas</a:t>
            </a:r>
            <a:r>
              <a:rPr sz="3600" spc="-30" dirty="0"/>
              <a:t> </a:t>
            </a:r>
            <a:r>
              <a:rPr sz="3600" spc="-10" dirty="0"/>
              <a:t>Propriedades</a:t>
            </a:r>
            <a:r>
              <a:rPr sz="3600" spc="-45" dirty="0"/>
              <a:t> </a:t>
            </a:r>
            <a:r>
              <a:rPr sz="3600" spc="-5" dirty="0"/>
              <a:t>de</a:t>
            </a:r>
            <a:r>
              <a:rPr sz="3600" spc="-10" dirty="0"/>
              <a:t> </a:t>
            </a:r>
            <a:r>
              <a:rPr sz="3600" spc="-15" dirty="0"/>
              <a:t>Ajuste</a:t>
            </a:r>
            <a:r>
              <a:rPr sz="3600" spc="-20" dirty="0"/>
              <a:t> </a:t>
            </a:r>
            <a:r>
              <a:rPr sz="3600" spc="-5" dirty="0"/>
              <a:t>de</a:t>
            </a:r>
            <a:r>
              <a:rPr sz="3600" spc="-10" dirty="0"/>
              <a:t> </a:t>
            </a:r>
            <a:r>
              <a:rPr sz="3600" spc="-5" dirty="0"/>
              <a:t>Fundo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870964" y="2082164"/>
            <a:ext cx="19310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5" dirty="0">
                <a:solidFill>
                  <a:srgbClr val="00AFEF"/>
                </a:solidFill>
                <a:latin typeface="Consolas"/>
                <a:cs typeface="Consolas"/>
              </a:rPr>
              <a:t>background-color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7054" y="2080641"/>
            <a:ext cx="19227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Define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cor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7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fundo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6780" y="2082164"/>
            <a:ext cx="109537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solidFill>
                  <a:srgbClr val="00AF50"/>
                </a:solidFill>
                <a:latin typeface="Consolas"/>
                <a:cs typeface="Consolas"/>
              </a:rPr>
              <a:t>lightgray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0964" y="2742692"/>
            <a:ext cx="19310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5" dirty="0">
                <a:solidFill>
                  <a:srgbClr val="00AFEF"/>
                </a:solidFill>
                <a:latin typeface="Consolas"/>
                <a:cs typeface="Consolas"/>
              </a:rPr>
              <a:t>background-image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6165" y="2741168"/>
            <a:ext cx="26371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Define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uma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imagem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7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fundo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6780" y="2742692"/>
            <a:ext cx="300037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solidFill>
                  <a:srgbClr val="00AF50"/>
                </a:solidFill>
                <a:latin typeface="Consolas"/>
                <a:cs typeface="Consolas"/>
              </a:rPr>
              <a:t>url("images/bgImage.png")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0964" y="3384244"/>
            <a:ext cx="204978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dirty="0">
                <a:solidFill>
                  <a:srgbClr val="00AFEF"/>
                </a:solidFill>
                <a:latin typeface="Consolas"/>
                <a:cs typeface="Consolas"/>
              </a:rPr>
              <a:t>background-repeat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77054" y="3382721"/>
            <a:ext cx="2721610" cy="545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Modo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7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repetição</a:t>
            </a:r>
            <a:r>
              <a:rPr sz="17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imagem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700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fundo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6780" y="3375100"/>
            <a:ext cx="3042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00AF50"/>
                </a:solidFill>
                <a:latin typeface="Calibri"/>
                <a:cs typeface="Calibri"/>
              </a:rPr>
              <a:t>no-repeat,</a:t>
            </a:r>
            <a:r>
              <a:rPr sz="1600" i="1" spc="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00AF50"/>
                </a:solidFill>
                <a:latin typeface="Calibri"/>
                <a:cs typeface="Calibri"/>
              </a:rPr>
              <a:t>repeat-x, </a:t>
            </a:r>
            <a:r>
              <a:rPr sz="1600" i="1" spc="-15" dirty="0">
                <a:solidFill>
                  <a:srgbClr val="00AF50"/>
                </a:solidFill>
                <a:latin typeface="Calibri"/>
                <a:cs typeface="Calibri"/>
              </a:rPr>
              <a:t>repeat-y,</a:t>
            </a:r>
            <a:r>
              <a:rPr sz="1600" i="1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00AF50"/>
                </a:solidFill>
                <a:latin typeface="Calibri"/>
                <a:cs typeface="Calibri"/>
              </a:rPr>
              <a:t>repeat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0964" y="4203013"/>
            <a:ext cx="1812289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dirty="0">
                <a:solidFill>
                  <a:srgbClr val="00AFEF"/>
                </a:solidFill>
                <a:latin typeface="Consolas"/>
                <a:cs typeface="Consolas"/>
              </a:rPr>
              <a:t>background-size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77054" y="4201490"/>
            <a:ext cx="269557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205868"/>
                </a:solidFill>
                <a:latin typeface="Calibri"/>
                <a:cs typeface="Calibri"/>
              </a:rPr>
              <a:t>Tamanho</a:t>
            </a:r>
            <a:r>
              <a:rPr sz="1700" spc="-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17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imagem</a:t>
            </a:r>
            <a:r>
              <a:rPr sz="17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fundo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56780" y="4201490"/>
            <a:ext cx="161544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dirty="0">
                <a:solidFill>
                  <a:srgbClr val="00AF50"/>
                </a:solidFill>
                <a:latin typeface="Calibri"/>
                <a:cs typeface="Calibri"/>
              </a:rPr>
              <a:t>100%</a:t>
            </a:r>
            <a:r>
              <a:rPr sz="1700" i="1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00" i="1" dirty="0">
                <a:solidFill>
                  <a:srgbClr val="00AF50"/>
                </a:solidFill>
                <a:latin typeface="Calibri"/>
                <a:cs typeface="Calibri"/>
              </a:rPr>
              <a:t>100%,</a:t>
            </a:r>
            <a:r>
              <a:rPr sz="1700" i="1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00AF50"/>
                </a:solidFill>
                <a:latin typeface="Calibri"/>
                <a:cs typeface="Calibri"/>
              </a:rPr>
              <a:t>cover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0964" y="4969255"/>
            <a:ext cx="228727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00AFEF"/>
                </a:solidFill>
                <a:latin typeface="Consolas"/>
                <a:cs typeface="Consolas"/>
              </a:rPr>
              <a:t>background-position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77054" y="4967732"/>
            <a:ext cx="255016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Posição</a:t>
            </a:r>
            <a:r>
              <a:rPr sz="17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17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imagem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7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fundo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56780" y="4958588"/>
            <a:ext cx="7835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" dirty="0">
                <a:solidFill>
                  <a:srgbClr val="00AF50"/>
                </a:solidFill>
                <a:latin typeface="Calibri"/>
                <a:cs typeface="Calibri"/>
              </a:rPr>
              <a:t>right</a:t>
            </a:r>
            <a:r>
              <a:rPr sz="1700" i="1" spc="-7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700" i="1" spc="-10" dirty="0">
                <a:solidFill>
                  <a:srgbClr val="00AF50"/>
                </a:solidFill>
                <a:latin typeface="Calibri"/>
                <a:cs typeface="Calibri"/>
              </a:rPr>
              <a:t>top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70075" y="1575053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Propriedade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76165" y="1575053"/>
            <a:ext cx="921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Descrição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55891" y="1565909"/>
            <a:ext cx="19265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Exemplos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Valores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47088" y="1917192"/>
            <a:ext cx="8426450" cy="0"/>
          </a:xfrm>
          <a:custGeom>
            <a:avLst/>
            <a:gdLst/>
            <a:ahLst/>
            <a:cxnLst/>
            <a:rect l="l" t="t" r="r" b="b"/>
            <a:pathLst>
              <a:path w="8426450">
                <a:moveTo>
                  <a:pt x="0" y="0"/>
                </a:moveTo>
                <a:lnTo>
                  <a:pt x="8425942" y="0"/>
                </a:lnTo>
              </a:path>
            </a:pathLst>
          </a:custGeom>
          <a:ln w="63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282951" y="5664708"/>
            <a:ext cx="7838440" cy="619125"/>
            <a:chOff x="2282951" y="5664708"/>
            <a:chExt cx="7838440" cy="61912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2951" y="5664708"/>
              <a:ext cx="7837932" cy="5974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0007" y="5676900"/>
              <a:ext cx="7694676" cy="60656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351531" y="5733288"/>
              <a:ext cx="7705725" cy="464820"/>
            </a:xfrm>
            <a:custGeom>
              <a:avLst/>
              <a:gdLst/>
              <a:ahLst/>
              <a:cxnLst/>
              <a:rect l="l" t="t" r="r" b="b"/>
              <a:pathLst>
                <a:path w="7705725" h="464820">
                  <a:moveTo>
                    <a:pt x="7705344" y="0"/>
                  </a:moveTo>
                  <a:lnTo>
                    <a:pt x="0" y="0"/>
                  </a:lnTo>
                  <a:lnTo>
                    <a:pt x="0" y="464820"/>
                  </a:lnTo>
                  <a:lnTo>
                    <a:pt x="7705344" y="464820"/>
                  </a:lnTo>
                  <a:lnTo>
                    <a:pt x="7705344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51531" y="5733288"/>
              <a:ext cx="7705725" cy="464820"/>
            </a:xfrm>
            <a:custGeom>
              <a:avLst/>
              <a:gdLst/>
              <a:ahLst/>
              <a:cxnLst/>
              <a:rect l="l" t="t" r="r" b="b"/>
              <a:pathLst>
                <a:path w="7705725" h="464820">
                  <a:moveTo>
                    <a:pt x="0" y="464820"/>
                  </a:moveTo>
                  <a:lnTo>
                    <a:pt x="7705344" y="464820"/>
                  </a:lnTo>
                  <a:lnTo>
                    <a:pt x="7705344" y="0"/>
                  </a:lnTo>
                  <a:lnTo>
                    <a:pt x="0" y="0"/>
                  </a:lnTo>
                  <a:lnTo>
                    <a:pt x="0" y="46482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51532" y="5733288"/>
            <a:ext cx="7705725" cy="46482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509"/>
              </a:spcBef>
            </a:pPr>
            <a:r>
              <a:rPr sz="1800" spc="-5" dirty="0">
                <a:solidFill>
                  <a:srgbClr val="30859C"/>
                </a:solidFill>
                <a:latin typeface="Calibri"/>
                <a:cs typeface="Calibri"/>
              </a:rPr>
              <a:t>Há</a:t>
            </a:r>
            <a:r>
              <a:rPr sz="1800" spc="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0859C"/>
                </a:solidFill>
                <a:latin typeface="Calibri"/>
                <a:cs typeface="Calibri"/>
              </a:rPr>
              <a:t>também</a:t>
            </a:r>
            <a:r>
              <a:rPr sz="1800" dirty="0">
                <a:solidFill>
                  <a:srgbClr val="30859C"/>
                </a:solidFill>
                <a:latin typeface="Calibri"/>
                <a:cs typeface="Calibri"/>
              </a:rPr>
              <a:t> a</a:t>
            </a:r>
            <a:r>
              <a:rPr sz="1800" spc="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0859C"/>
                </a:solidFill>
                <a:latin typeface="Calibri"/>
                <a:cs typeface="Calibri"/>
              </a:rPr>
              <a:t>propriedade</a:t>
            </a:r>
            <a:r>
              <a:rPr sz="1800" spc="2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0859C"/>
                </a:solidFill>
                <a:latin typeface="Calibri"/>
                <a:cs typeface="Calibri"/>
              </a:rPr>
              <a:t>abreviada</a:t>
            </a:r>
            <a:r>
              <a:rPr sz="1800" spc="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background</a:t>
            </a:r>
            <a:r>
              <a:rPr sz="1800" spc="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0859C"/>
                </a:solidFill>
                <a:latin typeface="Calibri"/>
                <a:cs typeface="Calibri"/>
              </a:rPr>
              <a:t>para</a:t>
            </a:r>
            <a:r>
              <a:rPr sz="1800" spc="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0859C"/>
                </a:solidFill>
                <a:latin typeface="Calibri"/>
                <a:cs typeface="Calibri"/>
              </a:rPr>
              <a:t>definir</a:t>
            </a:r>
            <a:r>
              <a:rPr sz="1800" spc="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0859C"/>
                </a:solidFill>
                <a:latin typeface="Calibri"/>
                <a:cs typeface="Calibri"/>
              </a:rPr>
              <a:t>tudo</a:t>
            </a:r>
            <a:r>
              <a:rPr sz="1800" spc="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0859C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0859C"/>
                </a:solidFill>
                <a:latin typeface="Calibri"/>
                <a:cs typeface="Calibri"/>
              </a:rPr>
              <a:t>uma</a:t>
            </a:r>
            <a:r>
              <a:rPr sz="180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0859C"/>
                </a:solidFill>
                <a:latin typeface="Calibri"/>
                <a:cs typeface="Calibri"/>
              </a:rPr>
              <a:t>vez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8357" y="302513"/>
            <a:ext cx="49568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Propriedade</a:t>
            </a:r>
            <a:r>
              <a:rPr sz="3200" spc="-5" dirty="0"/>
              <a:t> </a:t>
            </a:r>
            <a:r>
              <a:rPr sz="3200" b="1" i="1" dirty="0">
                <a:solidFill>
                  <a:srgbClr val="0000FF"/>
                </a:solidFill>
                <a:latin typeface="Calibri"/>
                <a:cs typeface="Calibri"/>
              </a:rPr>
              <a:t>position</a:t>
            </a:r>
            <a:r>
              <a:rPr sz="3200" dirty="0"/>
              <a:t>:</a:t>
            </a:r>
            <a:r>
              <a:rPr sz="3200" spc="-35" dirty="0"/>
              <a:t> </a:t>
            </a:r>
            <a:r>
              <a:rPr sz="3200" i="1" dirty="0">
                <a:solidFill>
                  <a:srgbClr val="00AF50"/>
                </a:solidFill>
                <a:latin typeface="Calibri"/>
                <a:cs typeface="Calibri"/>
              </a:rPr>
              <a:t>relative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30651" y="1344167"/>
            <a:ext cx="6326505" cy="4343400"/>
            <a:chOff x="2930651" y="1344167"/>
            <a:chExt cx="6326505" cy="4343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0651" y="1344167"/>
              <a:ext cx="6326124" cy="4343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99231" y="1412747"/>
              <a:ext cx="6193790" cy="4211320"/>
            </a:xfrm>
            <a:custGeom>
              <a:avLst/>
              <a:gdLst/>
              <a:ahLst/>
              <a:cxnLst/>
              <a:rect l="l" t="t" r="r" b="b"/>
              <a:pathLst>
                <a:path w="6193790" h="4211320">
                  <a:moveTo>
                    <a:pt x="6193536" y="0"/>
                  </a:moveTo>
                  <a:lnTo>
                    <a:pt x="0" y="0"/>
                  </a:lnTo>
                  <a:lnTo>
                    <a:pt x="0" y="4210812"/>
                  </a:lnTo>
                  <a:lnTo>
                    <a:pt x="6193536" y="4210812"/>
                  </a:lnTo>
                  <a:lnTo>
                    <a:pt x="6193536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9231" y="1412747"/>
              <a:ext cx="6193790" cy="4211320"/>
            </a:xfrm>
            <a:custGeom>
              <a:avLst/>
              <a:gdLst/>
              <a:ahLst/>
              <a:cxnLst/>
              <a:rect l="l" t="t" r="r" b="b"/>
              <a:pathLst>
                <a:path w="6193790" h="4211320">
                  <a:moveTo>
                    <a:pt x="0" y="4210812"/>
                  </a:moveTo>
                  <a:lnTo>
                    <a:pt x="6193536" y="4210812"/>
                  </a:lnTo>
                  <a:lnTo>
                    <a:pt x="6193536" y="0"/>
                  </a:lnTo>
                  <a:lnTo>
                    <a:pt x="0" y="0"/>
                  </a:lnTo>
                  <a:lnTo>
                    <a:pt x="0" y="421081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3511" y="1415783"/>
              <a:ext cx="1604772" cy="11613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22092" y="1485138"/>
            <a:ext cx="1472565" cy="1028065"/>
          </a:xfrm>
          <a:prstGeom prst="rect">
            <a:avLst/>
          </a:prstGeom>
          <a:solidFill>
            <a:srgbClr val="DCE6F1"/>
          </a:solidFill>
          <a:ln w="6350">
            <a:solidFill>
              <a:srgbClr val="548ED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2940" y="1417307"/>
            <a:ext cx="1226832" cy="11613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41520" y="1485138"/>
            <a:ext cx="1094740" cy="1028065"/>
          </a:xfrm>
          <a:prstGeom prst="rect">
            <a:avLst/>
          </a:prstGeom>
          <a:solidFill>
            <a:srgbClr val="DCE6F1"/>
          </a:solidFill>
          <a:ln w="6350">
            <a:solidFill>
              <a:srgbClr val="548ED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13970"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36892" y="1415783"/>
            <a:ext cx="1874520" cy="1161415"/>
            <a:chOff x="7136892" y="1415783"/>
            <a:chExt cx="1874520" cy="11614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892" y="1415783"/>
              <a:ext cx="1874520" cy="1161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05472" y="1484375"/>
              <a:ext cx="1742439" cy="1028700"/>
            </a:xfrm>
            <a:custGeom>
              <a:avLst/>
              <a:gdLst/>
              <a:ahLst/>
              <a:cxnLst/>
              <a:rect l="l" t="t" r="r" b="b"/>
              <a:pathLst>
                <a:path w="1742440" h="1028700">
                  <a:moveTo>
                    <a:pt x="1741931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741931" y="1028700"/>
                  </a:lnTo>
                  <a:lnTo>
                    <a:pt x="1741931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05472" y="1484375"/>
              <a:ext cx="1742439" cy="1028700"/>
            </a:xfrm>
            <a:custGeom>
              <a:avLst/>
              <a:gdLst/>
              <a:ahLst/>
              <a:cxnLst/>
              <a:rect l="l" t="t" r="r" b="b"/>
              <a:pathLst>
                <a:path w="1742440" h="1028700">
                  <a:moveTo>
                    <a:pt x="0" y="1028700"/>
                  </a:moveTo>
                  <a:lnTo>
                    <a:pt x="1741931" y="1028700"/>
                  </a:lnTo>
                  <a:lnTo>
                    <a:pt x="1741931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979409" y="1780158"/>
            <a:ext cx="1371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65704" y="2505468"/>
            <a:ext cx="1226832" cy="115975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022092" y="2574035"/>
            <a:ext cx="1106805" cy="1027430"/>
          </a:xfrm>
          <a:prstGeom prst="rect">
            <a:avLst/>
          </a:prstGeom>
          <a:solidFill>
            <a:srgbClr val="DCE6F1"/>
          </a:solidFill>
          <a:ln w="6350">
            <a:solidFill>
              <a:srgbClr val="548ED4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8255" algn="ctr">
              <a:lnSpc>
                <a:spcPct val="100000"/>
              </a:lnSpc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F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90943" y="2505443"/>
            <a:ext cx="1446530" cy="1161415"/>
            <a:chOff x="6790943" y="2505443"/>
            <a:chExt cx="1446530" cy="116141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0943" y="2505443"/>
              <a:ext cx="1446276" cy="1161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859523" y="2574036"/>
              <a:ext cx="1313815" cy="1028700"/>
            </a:xfrm>
            <a:custGeom>
              <a:avLst/>
              <a:gdLst/>
              <a:ahLst/>
              <a:cxnLst/>
              <a:rect l="l" t="t" r="r" b="b"/>
              <a:pathLst>
                <a:path w="1313815" h="1028700">
                  <a:moveTo>
                    <a:pt x="1313687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313687" y="1028700"/>
                  </a:lnTo>
                  <a:lnTo>
                    <a:pt x="1313687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59523" y="2574036"/>
              <a:ext cx="1313815" cy="1028700"/>
            </a:xfrm>
            <a:custGeom>
              <a:avLst/>
              <a:gdLst/>
              <a:ahLst/>
              <a:cxnLst/>
              <a:rect l="l" t="t" r="r" b="b"/>
              <a:pathLst>
                <a:path w="1313815" h="1028700">
                  <a:moveTo>
                    <a:pt x="0" y="1028700"/>
                  </a:moveTo>
                  <a:lnTo>
                    <a:pt x="1313687" y="1028700"/>
                  </a:lnTo>
                  <a:lnTo>
                    <a:pt x="1313687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840601" y="2905760"/>
            <a:ext cx="13296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91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615940" y="2505443"/>
            <a:ext cx="1263650" cy="1161415"/>
            <a:chOff x="5615940" y="2505443"/>
            <a:chExt cx="1263650" cy="1161415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5940" y="2505443"/>
              <a:ext cx="1263408" cy="11613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84520" y="2574036"/>
              <a:ext cx="1130935" cy="1028700"/>
            </a:xfrm>
            <a:custGeom>
              <a:avLst/>
              <a:gdLst/>
              <a:ahLst/>
              <a:cxnLst/>
              <a:rect l="l" t="t" r="r" b="b"/>
              <a:pathLst>
                <a:path w="1130934" h="1028700">
                  <a:moveTo>
                    <a:pt x="1130807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130807" y="1028700"/>
                  </a:lnTo>
                  <a:lnTo>
                    <a:pt x="1130807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84520" y="2574036"/>
              <a:ext cx="1130935" cy="1028700"/>
            </a:xfrm>
            <a:custGeom>
              <a:avLst/>
              <a:gdLst/>
              <a:ahLst/>
              <a:cxnLst/>
              <a:rect l="l" t="t" r="r" b="b"/>
              <a:pathLst>
                <a:path w="1130934" h="1028700">
                  <a:moveTo>
                    <a:pt x="0" y="1028700"/>
                  </a:moveTo>
                  <a:lnTo>
                    <a:pt x="1130807" y="1028700"/>
                  </a:lnTo>
                  <a:lnTo>
                    <a:pt x="1130807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687695" y="2870707"/>
            <a:ext cx="11468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75709" y="2777526"/>
            <a:ext cx="119316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325"/>
              </a:lnSpc>
            </a:pPr>
            <a:r>
              <a:rPr sz="1400" i="1" dirty="0">
                <a:solidFill>
                  <a:srgbClr val="00AFEF"/>
                </a:solidFill>
                <a:latin typeface="Consolas"/>
                <a:cs typeface="Consolas"/>
              </a:rPr>
              <a:t>top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i="1" dirty="0">
                <a:solidFill>
                  <a:srgbClr val="00AFEF"/>
                </a:solidFill>
                <a:latin typeface="Consolas"/>
                <a:cs typeface="Consolas"/>
              </a:rPr>
              <a:t>left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172584" y="2567813"/>
            <a:ext cx="1038225" cy="857250"/>
            <a:chOff x="4172584" y="2567813"/>
            <a:chExt cx="1038225" cy="857250"/>
          </a:xfrm>
        </p:grpSpPr>
        <p:sp>
          <p:nvSpPr>
            <p:cNvPr id="30" name="object 30"/>
            <p:cNvSpPr/>
            <p:nvPr/>
          </p:nvSpPr>
          <p:spPr>
            <a:xfrm>
              <a:off x="4174172" y="327050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317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55107" y="2570988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965704" y="3587483"/>
            <a:ext cx="1984375" cy="1161415"/>
            <a:chOff x="2965704" y="3587483"/>
            <a:chExt cx="1984375" cy="1161415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5704" y="3587483"/>
              <a:ext cx="1984247" cy="11613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034284" y="3656076"/>
              <a:ext cx="1851660" cy="1028700"/>
            </a:xfrm>
            <a:custGeom>
              <a:avLst/>
              <a:gdLst/>
              <a:ahLst/>
              <a:cxnLst/>
              <a:rect l="l" t="t" r="r" b="b"/>
              <a:pathLst>
                <a:path w="1851660" h="1028700">
                  <a:moveTo>
                    <a:pt x="1851660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851660" y="1028700"/>
                  </a:lnTo>
                  <a:lnTo>
                    <a:pt x="185166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34284" y="3656076"/>
              <a:ext cx="1851660" cy="1028700"/>
            </a:xfrm>
            <a:custGeom>
              <a:avLst/>
              <a:gdLst/>
              <a:ahLst/>
              <a:cxnLst/>
              <a:rect l="l" t="t" r="r" b="b"/>
              <a:pathLst>
                <a:path w="1851660" h="1028700">
                  <a:moveTo>
                    <a:pt x="0" y="1028700"/>
                  </a:moveTo>
                  <a:lnTo>
                    <a:pt x="1851660" y="1028700"/>
                  </a:lnTo>
                  <a:lnTo>
                    <a:pt x="1851660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937761" y="3951808"/>
            <a:ext cx="774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I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870703" y="3590531"/>
            <a:ext cx="1649095" cy="1161415"/>
            <a:chOff x="4870703" y="3590531"/>
            <a:chExt cx="1649095" cy="1161415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0703" y="3590531"/>
              <a:ext cx="1648968" cy="11613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939283" y="3659123"/>
              <a:ext cx="1516380" cy="1028700"/>
            </a:xfrm>
            <a:custGeom>
              <a:avLst/>
              <a:gdLst/>
              <a:ahLst/>
              <a:cxnLst/>
              <a:rect l="l" t="t" r="r" b="b"/>
              <a:pathLst>
                <a:path w="1516379" h="1028700">
                  <a:moveTo>
                    <a:pt x="1516380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516380" y="1028700"/>
                  </a:lnTo>
                  <a:lnTo>
                    <a:pt x="151638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939283" y="3659123"/>
              <a:ext cx="1516380" cy="1028700"/>
            </a:xfrm>
            <a:custGeom>
              <a:avLst/>
              <a:gdLst/>
              <a:ahLst/>
              <a:cxnLst/>
              <a:rect l="l" t="t" r="r" b="b"/>
              <a:pathLst>
                <a:path w="1516379" h="1028700">
                  <a:moveTo>
                    <a:pt x="0" y="1028700"/>
                  </a:moveTo>
                  <a:lnTo>
                    <a:pt x="1516380" y="1028700"/>
                  </a:lnTo>
                  <a:lnTo>
                    <a:pt x="1516380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666232" y="3955160"/>
            <a:ext cx="939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J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14415" y="1418856"/>
            <a:ext cx="1604771" cy="1159751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682996" y="1485138"/>
            <a:ext cx="1472565" cy="1028065"/>
          </a:xfrm>
          <a:prstGeom prst="rect">
            <a:avLst/>
          </a:prstGeom>
          <a:solidFill>
            <a:srgbClr val="DCE6F1"/>
          </a:solidFill>
          <a:ln w="6350">
            <a:solidFill>
              <a:srgbClr val="548ED4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marL="20320" algn="ctr">
              <a:lnSpc>
                <a:spcPct val="100000"/>
              </a:lnSpc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107179" y="2506967"/>
            <a:ext cx="1588135" cy="1161415"/>
            <a:chOff x="4107179" y="2506967"/>
            <a:chExt cx="1588135" cy="1161415"/>
          </a:xfrm>
        </p:grpSpPr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07179" y="2506967"/>
              <a:ext cx="1588008" cy="11613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175759" y="2575560"/>
              <a:ext cx="1455420" cy="1028700"/>
            </a:xfrm>
            <a:custGeom>
              <a:avLst/>
              <a:gdLst/>
              <a:ahLst/>
              <a:cxnLst/>
              <a:rect l="l" t="t" r="r" b="b"/>
              <a:pathLst>
                <a:path w="1455420" h="1028700">
                  <a:moveTo>
                    <a:pt x="0" y="1028700"/>
                  </a:moveTo>
                  <a:lnTo>
                    <a:pt x="1455419" y="1028700"/>
                  </a:lnTo>
                  <a:lnTo>
                    <a:pt x="1455419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178934" y="2579497"/>
            <a:ext cx="1449070" cy="1018540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24130" algn="ctr">
              <a:lnSpc>
                <a:spcPct val="100000"/>
              </a:lnSpc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8357" y="302513"/>
            <a:ext cx="49568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/>
              <a:t>Propriedade</a:t>
            </a:r>
            <a:r>
              <a:rPr sz="3200" spc="-5" dirty="0"/>
              <a:t> </a:t>
            </a:r>
            <a:r>
              <a:rPr sz="3200" b="1" i="1" dirty="0">
                <a:solidFill>
                  <a:srgbClr val="0000FF"/>
                </a:solidFill>
                <a:latin typeface="Calibri"/>
                <a:cs typeface="Calibri"/>
              </a:rPr>
              <a:t>position</a:t>
            </a:r>
            <a:r>
              <a:rPr sz="3200" dirty="0"/>
              <a:t>:</a:t>
            </a:r>
            <a:r>
              <a:rPr sz="3200" spc="-35" dirty="0"/>
              <a:t> </a:t>
            </a:r>
            <a:r>
              <a:rPr sz="3200" i="1" dirty="0">
                <a:solidFill>
                  <a:srgbClr val="00AF50"/>
                </a:solidFill>
                <a:latin typeface="Calibri"/>
                <a:cs typeface="Calibri"/>
              </a:rPr>
              <a:t>relative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30651" y="1344167"/>
            <a:ext cx="6326505" cy="4343400"/>
            <a:chOff x="2930651" y="1344167"/>
            <a:chExt cx="6326505" cy="4343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0651" y="1344167"/>
              <a:ext cx="6326124" cy="4343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99231" y="1412747"/>
              <a:ext cx="6193790" cy="4211320"/>
            </a:xfrm>
            <a:custGeom>
              <a:avLst/>
              <a:gdLst/>
              <a:ahLst/>
              <a:cxnLst/>
              <a:rect l="l" t="t" r="r" b="b"/>
              <a:pathLst>
                <a:path w="6193790" h="4211320">
                  <a:moveTo>
                    <a:pt x="6193536" y="0"/>
                  </a:moveTo>
                  <a:lnTo>
                    <a:pt x="0" y="0"/>
                  </a:lnTo>
                  <a:lnTo>
                    <a:pt x="0" y="4210812"/>
                  </a:lnTo>
                  <a:lnTo>
                    <a:pt x="6193536" y="4210812"/>
                  </a:lnTo>
                  <a:lnTo>
                    <a:pt x="6193536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9231" y="1412747"/>
              <a:ext cx="6193790" cy="4211320"/>
            </a:xfrm>
            <a:custGeom>
              <a:avLst/>
              <a:gdLst/>
              <a:ahLst/>
              <a:cxnLst/>
              <a:rect l="l" t="t" r="r" b="b"/>
              <a:pathLst>
                <a:path w="6193790" h="4211320">
                  <a:moveTo>
                    <a:pt x="0" y="4210812"/>
                  </a:moveTo>
                  <a:lnTo>
                    <a:pt x="6193536" y="4210812"/>
                  </a:lnTo>
                  <a:lnTo>
                    <a:pt x="6193536" y="0"/>
                  </a:lnTo>
                  <a:lnTo>
                    <a:pt x="0" y="0"/>
                  </a:lnTo>
                  <a:lnTo>
                    <a:pt x="0" y="421081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3511" y="1415783"/>
              <a:ext cx="1604772" cy="1161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22091" y="1484375"/>
              <a:ext cx="1472565" cy="1028700"/>
            </a:xfrm>
            <a:custGeom>
              <a:avLst/>
              <a:gdLst/>
              <a:ahLst/>
              <a:cxnLst/>
              <a:rect l="l" t="t" r="r" b="b"/>
              <a:pathLst>
                <a:path w="1472564" h="1028700">
                  <a:moveTo>
                    <a:pt x="1472183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472183" y="1028700"/>
                  </a:lnTo>
                  <a:lnTo>
                    <a:pt x="1472183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22091" y="1484375"/>
              <a:ext cx="1472565" cy="1028700"/>
            </a:xfrm>
            <a:custGeom>
              <a:avLst/>
              <a:gdLst/>
              <a:ahLst/>
              <a:cxnLst/>
              <a:rect l="l" t="t" r="r" b="b"/>
              <a:pathLst>
                <a:path w="1472564" h="1028700">
                  <a:moveTo>
                    <a:pt x="0" y="1028700"/>
                  </a:moveTo>
                  <a:lnTo>
                    <a:pt x="1472183" y="1028700"/>
                  </a:lnTo>
                  <a:lnTo>
                    <a:pt x="1472183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71442" y="1780158"/>
            <a:ext cx="1727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72940" y="1417307"/>
            <a:ext cx="1227455" cy="1161415"/>
            <a:chOff x="4472940" y="1417307"/>
            <a:chExt cx="1227455" cy="11614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2940" y="1417307"/>
              <a:ext cx="1226832" cy="11613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41520" y="1485899"/>
              <a:ext cx="1094740" cy="1028700"/>
            </a:xfrm>
            <a:custGeom>
              <a:avLst/>
              <a:gdLst/>
              <a:ahLst/>
              <a:cxnLst/>
              <a:rect l="l" t="t" r="r" b="b"/>
              <a:pathLst>
                <a:path w="1094739" h="1028700">
                  <a:moveTo>
                    <a:pt x="1094231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094231" y="1028700"/>
                  </a:lnTo>
                  <a:lnTo>
                    <a:pt x="1094231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41520" y="1485899"/>
              <a:ext cx="1094740" cy="1028700"/>
            </a:xfrm>
            <a:custGeom>
              <a:avLst/>
              <a:gdLst/>
              <a:ahLst/>
              <a:cxnLst/>
              <a:rect l="l" t="t" r="r" b="b"/>
              <a:pathLst>
                <a:path w="1094739" h="1028700">
                  <a:moveTo>
                    <a:pt x="0" y="1028700"/>
                  </a:moveTo>
                  <a:lnTo>
                    <a:pt x="1094231" y="1028700"/>
                  </a:lnTo>
                  <a:lnTo>
                    <a:pt x="1094231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15229" y="1781682"/>
            <a:ext cx="1612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136892" y="1415783"/>
            <a:ext cx="1874520" cy="1161415"/>
            <a:chOff x="7136892" y="1415783"/>
            <a:chExt cx="1874520" cy="116141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892" y="1415783"/>
              <a:ext cx="1874520" cy="11613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05472" y="1484375"/>
              <a:ext cx="1742439" cy="1028700"/>
            </a:xfrm>
            <a:custGeom>
              <a:avLst/>
              <a:gdLst/>
              <a:ahLst/>
              <a:cxnLst/>
              <a:rect l="l" t="t" r="r" b="b"/>
              <a:pathLst>
                <a:path w="1742440" h="1028700">
                  <a:moveTo>
                    <a:pt x="1741931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741931" y="1028700"/>
                  </a:lnTo>
                  <a:lnTo>
                    <a:pt x="1741931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05472" y="1484375"/>
              <a:ext cx="1742439" cy="1028700"/>
            </a:xfrm>
            <a:custGeom>
              <a:avLst/>
              <a:gdLst/>
              <a:ahLst/>
              <a:cxnLst/>
              <a:rect l="l" t="t" r="r" b="b"/>
              <a:pathLst>
                <a:path w="1742440" h="1028700">
                  <a:moveTo>
                    <a:pt x="0" y="1028700"/>
                  </a:moveTo>
                  <a:lnTo>
                    <a:pt x="1741931" y="1028700"/>
                  </a:lnTo>
                  <a:lnTo>
                    <a:pt x="1741931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966709" y="1780158"/>
            <a:ext cx="149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65704" y="2505468"/>
            <a:ext cx="1227455" cy="1160145"/>
            <a:chOff x="2965704" y="2505468"/>
            <a:chExt cx="1227455" cy="116014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5704" y="2505468"/>
              <a:ext cx="1226832" cy="11597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034284" y="2574036"/>
              <a:ext cx="1094740" cy="1027430"/>
            </a:xfrm>
            <a:custGeom>
              <a:avLst/>
              <a:gdLst/>
              <a:ahLst/>
              <a:cxnLst/>
              <a:rect l="l" t="t" r="r" b="b"/>
              <a:pathLst>
                <a:path w="1094739" h="1027429">
                  <a:moveTo>
                    <a:pt x="1094232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1094232" y="1027176"/>
                  </a:lnTo>
                  <a:lnTo>
                    <a:pt x="1094232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34284" y="2574036"/>
              <a:ext cx="1094740" cy="1027430"/>
            </a:xfrm>
            <a:custGeom>
              <a:avLst/>
              <a:gdLst/>
              <a:ahLst/>
              <a:cxnLst/>
              <a:rect l="l" t="t" r="r" b="b"/>
              <a:pathLst>
                <a:path w="1094739" h="1027429">
                  <a:moveTo>
                    <a:pt x="0" y="1027176"/>
                  </a:moveTo>
                  <a:lnTo>
                    <a:pt x="1094232" y="1027176"/>
                  </a:lnTo>
                  <a:lnTo>
                    <a:pt x="1094232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508375" y="2905760"/>
            <a:ext cx="1428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F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90943" y="2505443"/>
            <a:ext cx="1446530" cy="1161415"/>
            <a:chOff x="6790943" y="2505443"/>
            <a:chExt cx="1446530" cy="1161415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90943" y="2505443"/>
              <a:ext cx="1446276" cy="11613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859523" y="2574036"/>
              <a:ext cx="1313815" cy="1028700"/>
            </a:xfrm>
            <a:custGeom>
              <a:avLst/>
              <a:gdLst/>
              <a:ahLst/>
              <a:cxnLst/>
              <a:rect l="l" t="t" r="r" b="b"/>
              <a:pathLst>
                <a:path w="1313815" h="1028700">
                  <a:moveTo>
                    <a:pt x="1313687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313687" y="1028700"/>
                  </a:lnTo>
                  <a:lnTo>
                    <a:pt x="1313687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59523" y="2574036"/>
              <a:ext cx="1313815" cy="1028700"/>
            </a:xfrm>
            <a:custGeom>
              <a:avLst/>
              <a:gdLst/>
              <a:ahLst/>
              <a:cxnLst/>
              <a:rect l="l" t="t" r="r" b="b"/>
              <a:pathLst>
                <a:path w="1313815" h="1028700">
                  <a:moveTo>
                    <a:pt x="0" y="1028700"/>
                  </a:moveTo>
                  <a:lnTo>
                    <a:pt x="1313687" y="1028700"/>
                  </a:lnTo>
                  <a:lnTo>
                    <a:pt x="1313687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33309" y="2905760"/>
            <a:ext cx="186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615940" y="2505443"/>
            <a:ext cx="1263650" cy="1161415"/>
            <a:chOff x="5615940" y="2505443"/>
            <a:chExt cx="1263650" cy="1161415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5940" y="2505443"/>
              <a:ext cx="1263408" cy="11613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684520" y="2574036"/>
              <a:ext cx="1130935" cy="1028700"/>
            </a:xfrm>
            <a:custGeom>
              <a:avLst/>
              <a:gdLst/>
              <a:ahLst/>
              <a:cxnLst/>
              <a:rect l="l" t="t" r="r" b="b"/>
              <a:pathLst>
                <a:path w="1130934" h="1028700">
                  <a:moveTo>
                    <a:pt x="1130807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130807" y="1028700"/>
                  </a:lnTo>
                  <a:lnTo>
                    <a:pt x="1130807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84520" y="2574036"/>
              <a:ext cx="1130935" cy="1028700"/>
            </a:xfrm>
            <a:custGeom>
              <a:avLst/>
              <a:gdLst/>
              <a:ahLst/>
              <a:cxnLst/>
              <a:rect l="l" t="t" r="r" b="b"/>
              <a:pathLst>
                <a:path w="1130934" h="1028700">
                  <a:moveTo>
                    <a:pt x="0" y="1028700"/>
                  </a:moveTo>
                  <a:lnTo>
                    <a:pt x="1130807" y="1028700"/>
                  </a:lnTo>
                  <a:lnTo>
                    <a:pt x="1130807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167754" y="2870707"/>
            <a:ext cx="1841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H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172584" y="2567813"/>
            <a:ext cx="1040130" cy="860425"/>
            <a:chOff x="4172584" y="2567813"/>
            <a:chExt cx="1040130" cy="860425"/>
          </a:xfrm>
        </p:grpSpPr>
        <p:sp>
          <p:nvSpPr>
            <p:cNvPr id="37" name="object 37"/>
            <p:cNvSpPr/>
            <p:nvPr/>
          </p:nvSpPr>
          <p:spPr>
            <a:xfrm>
              <a:off x="4178807" y="3343656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4">
                  <a:moveTo>
                    <a:pt x="0" y="0"/>
                  </a:moveTo>
                  <a:lnTo>
                    <a:pt x="706754" y="0"/>
                  </a:lnTo>
                </a:path>
              </a:pathLst>
            </a:custGeom>
            <a:ln w="6350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75759" y="327050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635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72227" y="3270504"/>
              <a:ext cx="0" cy="152400"/>
            </a:xfrm>
            <a:custGeom>
              <a:avLst/>
              <a:gdLst/>
              <a:ahLst/>
              <a:cxnLst/>
              <a:rect l="l" t="t" r="r" b="b"/>
              <a:pathLst>
                <a:path h="152400">
                  <a:moveTo>
                    <a:pt x="0" y="0"/>
                  </a:moveTo>
                  <a:lnTo>
                    <a:pt x="0" y="15240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34355" y="2574036"/>
              <a:ext cx="0" cy="572135"/>
            </a:xfrm>
            <a:custGeom>
              <a:avLst/>
              <a:gdLst/>
              <a:ahLst/>
              <a:cxnLst/>
              <a:rect l="l" t="t" r="r" b="b"/>
              <a:pathLst>
                <a:path h="572135">
                  <a:moveTo>
                    <a:pt x="0" y="0"/>
                  </a:moveTo>
                  <a:lnTo>
                    <a:pt x="0" y="571753"/>
                  </a:lnTo>
                </a:path>
              </a:pathLst>
            </a:custGeom>
            <a:ln w="6350">
              <a:solidFill>
                <a:srgbClr val="58585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55107" y="2570988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55107" y="3140964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161915" y="2718943"/>
            <a:ext cx="3200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solidFill>
                  <a:srgbClr val="00AFEF"/>
                </a:solidFill>
                <a:latin typeface="Consolas"/>
                <a:cs typeface="Consolas"/>
              </a:rPr>
              <a:t>top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965704" y="3587483"/>
            <a:ext cx="3554095" cy="1164590"/>
            <a:chOff x="2965704" y="3587483"/>
            <a:chExt cx="3554095" cy="1164590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5704" y="3587483"/>
              <a:ext cx="1984247" cy="11613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034284" y="3656076"/>
              <a:ext cx="1851660" cy="1028700"/>
            </a:xfrm>
            <a:custGeom>
              <a:avLst/>
              <a:gdLst/>
              <a:ahLst/>
              <a:cxnLst/>
              <a:rect l="l" t="t" r="r" b="b"/>
              <a:pathLst>
                <a:path w="1851660" h="1028700">
                  <a:moveTo>
                    <a:pt x="1851660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851660" y="1028700"/>
                  </a:lnTo>
                  <a:lnTo>
                    <a:pt x="185166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34284" y="3656076"/>
              <a:ext cx="1851660" cy="1028700"/>
            </a:xfrm>
            <a:custGeom>
              <a:avLst/>
              <a:gdLst/>
              <a:ahLst/>
              <a:cxnLst/>
              <a:rect l="l" t="t" r="r" b="b"/>
              <a:pathLst>
                <a:path w="1851660" h="1028700">
                  <a:moveTo>
                    <a:pt x="0" y="1028700"/>
                  </a:moveTo>
                  <a:lnTo>
                    <a:pt x="1851660" y="1028700"/>
                  </a:lnTo>
                  <a:lnTo>
                    <a:pt x="1851660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0704" y="3590531"/>
              <a:ext cx="1648968" cy="11613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939283" y="3659124"/>
              <a:ext cx="1516380" cy="1028700"/>
            </a:xfrm>
            <a:custGeom>
              <a:avLst/>
              <a:gdLst/>
              <a:ahLst/>
              <a:cxnLst/>
              <a:rect l="l" t="t" r="r" b="b"/>
              <a:pathLst>
                <a:path w="1516379" h="1028700">
                  <a:moveTo>
                    <a:pt x="1516380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516380" y="1028700"/>
                  </a:lnTo>
                  <a:lnTo>
                    <a:pt x="151638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939283" y="3659124"/>
              <a:ext cx="1516380" cy="1028700"/>
            </a:xfrm>
            <a:custGeom>
              <a:avLst/>
              <a:gdLst/>
              <a:ahLst/>
              <a:cxnLst/>
              <a:rect l="l" t="t" r="r" b="b"/>
              <a:pathLst>
                <a:path w="1516379" h="1028700">
                  <a:moveTo>
                    <a:pt x="0" y="1028700"/>
                  </a:moveTo>
                  <a:lnTo>
                    <a:pt x="1516380" y="1028700"/>
                  </a:lnTo>
                  <a:lnTo>
                    <a:pt x="1516380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666232" y="4031488"/>
            <a:ext cx="812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J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614415" y="1418856"/>
            <a:ext cx="1605280" cy="1160145"/>
            <a:chOff x="5614415" y="1418856"/>
            <a:chExt cx="1605280" cy="1160145"/>
          </a:xfrm>
        </p:grpSpPr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4415" y="1418856"/>
              <a:ext cx="1604771" cy="115975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682995" y="1487424"/>
              <a:ext cx="1472565" cy="1027430"/>
            </a:xfrm>
            <a:custGeom>
              <a:avLst/>
              <a:gdLst/>
              <a:ahLst/>
              <a:cxnLst/>
              <a:rect l="l" t="t" r="r" b="b"/>
              <a:pathLst>
                <a:path w="1472565" h="1027430">
                  <a:moveTo>
                    <a:pt x="1472183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1472183" y="1027176"/>
                  </a:lnTo>
                  <a:lnTo>
                    <a:pt x="1472183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82995" y="1487424"/>
              <a:ext cx="1472565" cy="1027430"/>
            </a:xfrm>
            <a:custGeom>
              <a:avLst/>
              <a:gdLst/>
              <a:ahLst/>
              <a:cxnLst/>
              <a:rect l="l" t="t" r="r" b="b"/>
              <a:pathLst>
                <a:path w="1472565" h="1027430">
                  <a:moveTo>
                    <a:pt x="0" y="1027176"/>
                  </a:moveTo>
                  <a:lnTo>
                    <a:pt x="1472183" y="1027176"/>
                  </a:lnTo>
                  <a:lnTo>
                    <a:pt x="1472183" y="0"/>
                  </a:lnTo>
                  <a:lnTo>
                    <a:pt x="0" y="0"/>
                  </a:lnTo>
                  <a:lnTo>
                    <a:pt x="0" y="102717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338442" y="1782572"/>
            <a:ext cx="182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834128" y="3092183"/>
            <a:ext cx="1588135" cy="1161415"/>
            <a:chOff x="4834128" y="3092183"/>
            <a:chExt cx="1588135" cy="1161415"/>
          </a:xfrm>
        </p:grpSpPr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4128" y="3092183"/>
              <a:ext cx="1588008" cy="116130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902708" y="3160776"/>
              <a:ext cx="1455420" cy="1028700"/>
            </a:xfrm>
            <a:custGeom>
              <a:avLst/>
              <a:gdLst/>
              <a:ahLst/>
              <a:cxnLst/>
              <a:rect l="l" t="t" r="r" b="b"/>
              <a:pathLst>
                <a:path w="1455420" h="1028700">
                  <a:moveTo>
                    <a:pt x="1455419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455419" y="1028700"/>
                  </a:lnTo>
                  <a:lnTo>
                    <a:pt x="1455419" y="0"/>
                  </a:lnTo>
                  <a:close/>
                </a:path>
              </a:pathLst>
            </a:custGeom>
            <a:solidFill>
              <a:srgbClr val="B7DE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902708" y="3160776"/>
              <a:ext cx="1455420" cy="1028700"/>
            </a:xfrm>
            <a:custGeom>
              <a:avLst/>
              <a:gdLst/>
              <a:ahLst/>
              <a:cxnLst/>
              <a:rect l="l" t="t" r="r" b="b"/>
              <a:pathLst>
                <a:path w="1455420" h="1028700">
                  <a:moveTo>
                    <a:pt x="0" y="1028700"/>
                  </a:moveTo>
                  <a:lnTo>
                    <a:pt x="1455419" y="1028700"/>
                  </a:lnTo>
                  <a:lnTo>
                    <a:pt x="1455419" y="0"/>
                  </a:lnTo>
                  <a:lnTo>
                    <a:pt x="0" y="0"/>
                  </a:lnTo>
                  <a:lnTo>
                    <a:pt x="0" y="1028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925061" y="3325495"/>
            <a:ext cx="1810385" cy="957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0520">
              <a:lnSpc>
                <a:spcPts val="1500"/>
              </a:lnSpc>
              <a:spcBef>
                <a:spcPts val="105"/>
              </a:spcBef>
            </a:pPr>
            <a:r>
              <a:rPr sz="1400" i="1" dirty="0">
                <a:solidFill>
                  <a:srgbClr val="00AFEF"/>
                </a:solidFill>
                <a:latin typeface="Consolas"/>
                <a:cs typeface="Consolas"/>
              </a:rPr>
              <a:t>left</a:t>
            </a:r>
            <a:endParaRPr sz="1400">
              <a:latin typeface="Consolas"/>
              <a:cs typeface="Consolas"/>
            </a:endParaRPr>
          </a:p>
          <a:p>
            <a:pPr marR="5080" algn="r">
              <a:lnSpc>
                <a:spcPts val="2220"/>
              </a:lnSpc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2048" y="2002943"/>
            <a:ext cx="7693025" cy="298005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900" b="1" dirty="0">
                <a:solidFill>
                  <a:srgbClr val="00ACEA"/>
                </a:solidFill>
                <a:latin typeface="Consolas"/>
                <a:cs typeface="Consolas"/>
              </a:rPr>
              <a:t>position</a:t>
            </a:r>
            <a:r>
              <a:rPr sz="1900" b="1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1900" b="1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900" b="1" dirty="0">
                <a:solidFill>
                  <a:srgbClr val="00AF50"/>
                </a:solidFill>
                <a:latin typeface="Consolas"/>
                <a:cs typeface="Consolas"/>
              </a:rPr>
              <a:t>absolute;</a:t>
            </a:r>
            <a:endParaRPr sz="1900">
              <a:latin typeface="Consolas"/>
              <a:cs typeface="Consolas"/>
            </a:endParaRPr>
          </a:p>
          <a:p>
            <a:pPr marL="638810" indent="-270510">
              <a:lnSpc>
                <a:spcPct val="100000"/>
              </a:lnSpc>
              <a:spcBef>
                <a:spcPts val="10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Elemento removido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fluxo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normal</a:t>
            </a:r>
            <a:endParaRPr sz="20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1019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Nenhum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espaço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layout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é criado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para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o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102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Pode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ser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utilizado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para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centralizar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um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elemento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bloco</a:t>
            </a:r>
            <a:endParaRPr sz="20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102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Posicionamento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com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i="1" spc="-5" dirty="0">
                <a:solidFill>
                  <a:srgbClr val="00AFEF"/>
                </a:solidFill>
                <a:latin typeface="Consolas"/>
                <a:cs typeface="Consolas"/>
              </a:rPr>
              <a:t>top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9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i="1" spc="-5" dirty="0">
                <a:solidFill>
                  <a:srgbClr val="00AFEF"/>
                </a:solidFill>
                <a:latin typeface="Consolas"/>
                <a:cs typeface="Consolas"/>
              </a:rPr>
              <a:t>left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9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i="1" spc="-5" dirty="0">
                <a:solidFill>
                  <a:srgbClr val="00AFEF"/>
                </a:solidFill>
                <a:latin typeface="Consolas"/>
                <a:cs typeface="Consolas"/>
              </a:rPr>
              <a:t>right</a:t>
            </a:r>
            <a:r>
              <a:rPr sz="1900" i="1" spc="-59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i="1" spc="-5" dirty="0">
                <a:solidFill>
                  <a:srgbClr val="00AFEF"/>
                </a:solidFill>
                <a:latin typeface="Consolas"/>
                <a:cs typeface="Consolas"/>
              </a:rPr>
              <a:t>bottom</a:t>
            </a:r>
            <a:r>
              <a:rPr sz="1900" i="1" spc="-54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relativo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ao:</a:t>
            </a:r>
            <a:endParaRPr sz="2000">
              <a:latin typeface="Calibri"/>
              <a:cs typeface="Calibri"/>
            </a:endParaRPr>
          </a:p>
          <a:p>
            <a:pPr marL="995680" lvl="1" indent="-175260">
              <a:lnSpc>
                <a:spcPct val="100000"/>
              </a:lnSpc>
              <a:spcBef>
                <a:spcPts val="1020"/>
              </a:spcBef>
              <a:buFont typeface="Arial MT"/>
              <a:buChar char="•"/>
              <a:tabLst>
                <a:tab pos="995680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Ancestral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mais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próximo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posicionado,</a:t>
            </a:r>
            <a:r>
              <a:rPr sz="2000" b="1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se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houver</a:t>
            </a:r>
            <a:endParaRPr sz="2000">
              <a:latin typeface="Calibri"/>
              <a:cs typeface="Calibri"/>
            </a:endParaRPr>
          </a:p>
          <a:p>
            <a:pPr marL="995680" lvl="1" indent="-175260">
              <a:lnSpc>
                <a:spcPct val="100000"/>
              </a:lnSpc>
              <a:spcBef>
                <a:spcPts val="1019"/>
              </a:spcBef>
              <a:buFont typeface="Arial MT"/>
              <a:buChar char="•"/>
              <a:tabLst>
                <a:tab pos="995680" algn="l"/>
              </a:tabLst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Caso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contrário,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com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relação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ao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container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inicial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&lt;html&gt;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9735" y="235458"/>
            <a:ext cx="62750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</a:t>
            </a:r>
            <a:r>
              <a:rPr spc="10" dirty="0"/>
              <a:t>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position</a:t>
            </a:r>
            <a:r>
              <a:rPr b="1" i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45" dirty="0"/>
              <a:t>Valores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7101" y="17779"/>
            <a:ext cx="37198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00FF"/>
                </a:solidFill>
              </a:rPr>
              <a:t>position</a:t>
            </a:r>
            <a:r>
              <a:rPr spc="-5" dirty="0"/>
              <a:t>:</a:t>
            </a:r>
            <a:r>
              <a:rPr spc="-70" dirty="0"/>
              <a:t> </a:t>
            </a:r>
            <a:r>
              <a:rPr spc="-15" dirty="0">
                <a:solidFill>
                  <a:srgbClr val="00AF50"/>
                </a:solidFill>
              </a:rPr>
              <a:t>absolute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1867" y="726948"/>
            <a:ext cx="3947159" cy="58049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158484" y="726948"/>
            <a:ext cx="4070985" cy="5805170"/>
            <a:chOff x="6158484" y="726948"/>
            <a:chExt cx="4070985" cy="5805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8484" y="726948"/>
              <a:ext cx="4070604" cy="58049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8712" y="5736336"/>
              <a:ext cx="3445764" cy="7193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6520" y="5731763"/>
              <a:ext cx="3494531" cy="7132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27292" y="5804915"/>
              <a:ext cx="3313429" cy="586740"/>
            </a:xfrm>
            <a:custGeom>
              <a:avLst/>
              <a:gdLst/>
              <a:ahLst/>
              <a:cxnLst/>
              <a:rect l="l" t="t" r="r" b="b"/>
              <a:pathLst>
                <a:path w="3313429" h="586739">
                  <a:moveTo>
                    <a:pt x="3313176" y="0"/>
                  </a:moveTo>
                  <a:lnTo>
                    <a:pt x="0" y="0"/>
                  </a:lnTo>
                  <a:lnTo>
                    <a:pt x="0" y="586740"/>
                  </a:lnTo>
                  <a:lnTo>
                    <a:pt x="3313176" y="586740"/>
                  </a:lnTo>
                  <a:lnTo>
                    <a:pt x="3313176" y="0"/>
                  </a:lnTo>
                  <a:close/>
                </a:path>
              </a:pathLst>
            </a:custGeom>
            <a:solidFill>
              <a:srgbClr val="FFF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27292" y="5804915"/>
              <a:ext cx="3313429" cy="586740"/>
            </a:xfrm>
            <a:custGeom>
              <a:avLst/>
              <a:gdLst/>
              <a:ahLst/>
              <a:cxnLst/>
              <a:rect l="l" t="t" r="r" b="b"/>
              <a:pathLst>
                <a:path w="3313429" h="586739">
                  <a:moveTo>
                    <a:pt x="0" y="586740"/>
                  </a:moveTo>
                  <a:lnTo>
                    <a:pt x="3313176" y="586740"/>
                  </a:lnTo>
                  <a:lnTo>
                    <a:pt x="3313176" y="0"/>
                  </a:lnTo>
                  <a:lnTo>
                    <a:pt x="0" y="0"/>
                  </a:lnTo>
                  <a:lnTo>
                    <a:pt x="0" y="58674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27292" y="5804915"/>
            <a:ext cx="3313429" cy="5867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2710" marR="9525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artigo </a:t>
            </a:r>
            <a:r>
              <a:rPr sz="1400" b="1" dirty="0">
                <a:solidFill>
                  <a:srgbClr val="205868"/>
                </a:solidFill>
                <a:latin typeface="Calibri"/>
                <a:cs typeface="Calibri"/>
              </a:rPr>
              <a:t>C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é posicionado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de forma absoluta </a:t>
            </a:r>
            <a:r>
              <a:rPr sz="1400" spc="-30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4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relação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ao</a:t>
            </a:r>
            <a:r>
              <a:rPr sz="14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14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raiz</a:t>
            </a:r>
            <a:r>
              <a:rPr sz="14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(&lt;html&gt;)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7101" y="17779"/>
            <a:ext cx="37198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00FF"/>
                </a:solidFill>
              </a:rPr>
              <a:t>position</a:t>
            </a:r>
            <a:r>
              <a:rPr spc="-5" dirty="0"/>
              <a:t>:</a:t>
            </a:r>
            <a:r>
              <a:rPr spc="-70" dirty="0"/>
              <a:t> </a:t>
            </a:r>
            <a:r>
              <a:rPr spc="-15" dirty="0">
                <a:solidFill>
                  <a:srgbClr val="00AF50"/>
                </a:solidFill>
              </a:rPr>
              <a:t>absolute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726948"/>
            <a:ext cx="3517391" cy="58049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96000" y="726948"/>
            <a:ext cx="4070985" cy="5805170"/>
            <a:chOff x="6096000" y="726948"/>
            <a:chExt cx="4070985" cy="5805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726948"/>
              <a:ext cx="4070604" cy="58049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6895" y="5448300"/>
              <a:ext cx="3444240" cy="9342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4704" y="5443727"/>
              <a:ext cx="3494532" cy="9266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75475" y="5516880"/>
              <a:ext cx="3312160" cy="802005"/>
            </a:xfrm>
            <a:custGeom>
              <a:avLst/>
              <a:gdLst/>
              <a:ahLst/>
              <a:cxnLst/>
              <a:rect l="l" t="t" r="r" b="b"/>
              <a:pathLst>
                <a:path w="3312159" h="802004">
                  <a:moveTo>
                    <a:pt x="3311652" y="0"/>
                  </a:moveTo>
                  <a:lnTo>
                    <a:pt x="0" y="0"/>
                  </a:lnTo>
                  <a:lnTo>
                    <a:pt x="0" y="801624"/>
                  </a:lnTo>
                  <a:lnTo>
                    <a:pt x="3311652" y="801624"/>
                  </a:lnTo>
                  <a:lnTo>
                    <a:pt x="3311652" y="0"/>
                  </a:lnTo>
                  <a:close/>
                </a:path>
              </a:pathLst>
            </a:custGeom>
            <a:solidFill>
              <a:srgbClr val="FFF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75475" y="5516880"/>
              <a:ext cx="3312160" cy="802005"/>
            </a:xfrm>
            <a:custGeom>
              <a:avLst/>
              <a:gdLst/>
              <a:ahLst/>
              <a:cxnLst/>
              <a:rect l="l" t="t" r="r" b="b"/>
              <a:pathLst>
                <a:path w="3312159" h="802004">
                  <a:moveTo>
                    <a:pt x="0" y="801624"/>
                  </a:moveTo>
                  <a:lnTo>
                    <a:pt x="3311652" y="801624"/>
                  </a:lnTo>
                  <a:lnTo>
                    <a:pt x="3311652" y="0"/>
                  </a:lnTo>
                  <a:lnTo>
                    <a:pt x="0" y="0"/>
                  </a:lnTo>
                  <a:lnTo>
                    <a:pt x="0" y="80162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75476" y="5516879"/>
            <a:ext cx="3312160" cy="80200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2075" marR="9969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artigo </a:t>
            </a:r>
            <a:r>
              <a:rPr sz="1400" b="1" dirty="0">
                <a:solidFill>
                  <a:srgbClr val="205868"/>
                </a:solidFill>
                <a:latin typeface="Calibri"/>
                <a:cs typeface="Calibri"/>
              </a:rPr>
              <a:t>C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é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posicionado de forma absoluta </a:t>
            </a:r>
            <a:r>
              <a:rPr sz="1400" spc="-30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com relação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ao 1º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ancestral posicionado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(elemento</a:t>
            </a:r>
            <a:r>
              <a:rPr sz="14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&lt;main&gt;,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caixa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4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borda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 verm.)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4011" y="1770553"/>
            <a:ext cx="7800975" cy="3789679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900" b="1" dirty="0">
                <a:solidFill>
                  <a:srgbClr val="00ACEA"/>
                </a:solidFill>
                <a:latin typeface="Consolas"/>
                <a:cs typeface="Consolas"/>
              </a:rPr>
              <a:t>position</a:t>
            </a:r>
            <a:r>
              <a:rPr sz="1900" b="1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1900" b="1" spc="-4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900" b="1" dirty="0">
                <a:solidFill>
                  <a:srgbClr val="00AF50"/>
                </a:solidFill>
                <a:latin typeface="Consolas"/>
                <a:cs typeface="Consolas"/>
              </a:rPr>
              <a:t>fixed;</a:t>
            </a:r>
            <a:endParaRPr sz="1900">
              <a:latin typeface="Consolas"/>
              <a:cs typeface="Consolas"/>
            </a:endParaRPr>
          </a:p>
          <a:p>
            <a:pPr marL="638810" indent="-270510">
              <a:lnSpc>
                <a:spcPct val="100000"/>
              </a:lnSpc>
              <a:spcBef>
                <a:spcPts val="58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posicionado</a:t>
            </a:r>
            <a:r>
              <a:rPr sz="19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com relação</a:t>
            </a:r>
            <a:r>
              <a:rPr sz="19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à</a:t>
            </a:r>
            <a:r>
              <a:rPr sz="19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i="1" spc="-5" dirty="0">
                <a:solidFill>
                  <a:srgbClr val="404040"/>
                </a:solidFill>
                <a:latin typeface="Calibri"/>
                <a:cs typeface="Calibri"/>
              </a:rPr>
              <a:t>viewport</a:t>
            </a:r>
            <a:r>
              <a:rPr sz="1900" i="1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(janela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navegador)</a:t>
            </a:r>
            <a:endParaRPr sz="19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Posição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404040"/>
                </a:solidFill>
                <a:latin typeface="Calibri"/>
                <a:cs typeface="Calibri"/>
              </a:rPr>
              <a:t>não</a:t>
            </a:r>
            <a:r>
              <a:rPr sz="1900" b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404040"/>
                </a:solidFill>
                <a:latin typeface="Calibri"/>
                <a:cs typeface="Calibri"/>
              </a:rPr>
              <a:t>se</a:t>
            </a:r>
            <a:r>
              <a:rPr sz="1900" b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15" dirty="0">
                <a:solidFill>
                  <a:srgbClr val="404040"/>
                </a:solidFill>
                <a:latin typeface="Calibri"/>
                <a:cs typeface="Calibri"/>
              </a:rPr>
              <a:t>altera</a:t>
            </a:r>
            <a:r>
              <a:rPr sz="1900" b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404040"/>
                </a:solidFill>
                <a:latin typeface="Calibri"/>
                <a:cs typeface="Calibri"/>
              </a:rPr>
              <a:t>com</a:t>
            </a:r>
            <a:r>
              <a:rPr sz="1900" b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900" b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15" dirty="0">
                <a:solidFill>
                  <a:srgbClr val="404040"/>
                </a:solidFill>
                <a:latin typeface="Calibri"/>
                <a:cs typeface="Calibri"/>
              </a:rPr>
              <a:t>rolagem</a:t>
            </a:r>
            <a:r>
              <a:rPr sz="1900" b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da</a:t>
            </a:r>
            <a:r>
              <a:rPr sz="19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página</a:t>
            </a:r>
            <a:endParaRPr sz="19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Posicionamento</a:t>
            </a:r>
            <a:r>
              <a:rPr sz="19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com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 as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propriedades</a:t>
            </a:r>
            <a:r>
              <a:rPr sz="19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i="1" spc="-15" dirty="0">
                <a:solidFill>
                  <a:srgbClr val="00AFEF"/>
                </a:solidFill>
                <a:latin typeface="Calibri"/>
                <a:cs typeface="Calibri"/>
              </a:rPr>
              <a:t>top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i="1" spc="-10" dirty="0">
                <a:solidFill>
                  <a:srgbClr val="00AFEF"/>
                </a:solidFill>
                <a:latin typeface="Calibri"/>
                <a:cs typeface="Calibri"/>
              </a:rPr>
              <a:t>left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9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i="1" spc="-15" dirty="0">
                <a:solidFill>
                  <a:srgbClr val="00AFEF"/>
                </a:solidFill>
                <a:latin typeface="Calibri"/>
                <a:cs typeface="Calibri"/>
              </a:rPr>
              <a:t>right</a:t>
            </a:r>
            <a:r>
              <a:rPr sz="1900" i="1" spc="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9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i="1" spc="-15" dirty="0">
                <a:solidFill>
                  <a:srgbClr val="00AFEF"/>
                </a:solidFill>
                <a:latin typeface="Calibri"/>
                <a:cs typeface="Calibri"/>
              </a:rPr>
              <a:t>bottom</a:t>
            </a:r>
            <a:endParaRPr sz="19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19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404040"/>
                </a:solidFill>
                <a:latin typeface="Calibri"/>
                <a:cs typeface="Calibri"/>
              </a:rPr>
              <a:t>removido</a:t>
            </a:r>
            <a:r>
              <a:rPr sz="1900" b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1900" b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404040"/>
                </a:solidFill>
                <a:latin typeface="Calibri"/>
                <a:cs typeface="Calibri"/>
              </a:rPr>
              <a:t>fluxo</a:t>
            </a:r>
            <a:r>
              <a:rPr sz="1900" b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404040"/>
                </a:solidFill>
                <a:latin typeface="Calibri"/>
                <a:cs typeface="Calibri"/>
              </a:rPr>
              <a:t>normal</a:t>
            </a:r>
            <a:r>
              <a:rPr sz="1900" b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19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nenhum</a:t>
            </a:r>
            <a:r>
              <a:rPr sz="19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espaço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é</a:t>
            </a:r>
            <a:r>
              <a:rPr sz="19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criado</a:t>
            </a:r>
            <a:r>
              <a:rPr sz="19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layout</a:t>
            </a:r>
            <a:endParaRPr sz="19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Quando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impresso,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aparecerá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na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mesma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 posição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em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todas</a:t>
            </a:r>
            <a:r>
              <a:rPr sz="19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páginas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sz="1900" b="1" dirty="0">
                <a:solidFill>
                  <a:srgbClr val="00ACEA"/>
                </a:solidFill>
                <a:latin typeface="Consolas"/>
                <a:cs typeface="Consolas"/>
              </a:rPr>
              <a:t>position</a:t>
            </a:r>
            <a:r>
              <a:rPr sz="1900" b="1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1900" b="1" spc="-3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900" b="1" dirty="0">
                <a:solidFill>
                  <a:srgbClr val="00AF50"/>
                </a:solidFill>
                <a:latin typeface="Consolas"/>
                <a:cs typeface="Consolas"/>
              </a:rPr>
              <a:t>sticky;</a:t>
            </a:r>
            <a:endParaRPr sz="1900">
              <a:latin typeface="Consolas"/>
              <a:cs typeface="Consolas"/>
            </a:endParaRPr>
          </a:p>
          <a:p>
            <a:pPr marL="638810" indent="-270510">
              <a:lnSpc>
                <a:spcPct val="100000"/>
              </a:lnSpc>
              <a:spcBef>
                <a:spcPts val="585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posicionado</a:t>
            </a:r>
            <a:r>
              <a:rPr sz="19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19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acordo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 com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404040"/>
                </a:solidFill>
                <a:latin typeface="Calibri"/>
                <a:cs typeface="Calibri"/>
              </a:rPr>
              <a:t>fluxo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normal</a:t>
            </a:r>
            <a:r>
              <a:rPr sz="19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documento</a:t>
            </a:r>
            <a:endParaRPr sz="19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900" b="1" spc="-10" dirty="0">
                <a:solidFill>
                  <a:srgbClr val="404040"/>
                </a:solidFill>
                <a:latin typeface="Calibri"/>
                <a:cs typeface="Calibri"/>
              </a:rPr>
              <a:t>Ocupa</a:t>
            </a:r>
            <a:r>
              <a:rPr sz="1900" b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404040"/>
                </a:solidFill>
                <a:latin typeface="Calibri"/>
                <a:cs typeface="Calibri"/>
              </a:rPr>
              <a:t>espaço</a:t>
            </a:r>
            <a:r>
              <a:rPr sz="1900" b="1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1900" b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b="1" spc="-15" dirty="0">
                <a:solidFill>
                  <a:srgbClr val="404040"/>
                </a:solidFill>
                <a:latin typeface="Calibri"/>
                <a:cs typeface="Calibri"/>
              </a:rPr>
              <a:t>layout</a:t>
            </a:r>
            <a:endParaRPr sz="1900">
              <a:latin typeface="Calibri"/>
              <a:cs typeface="Calibri"/>
            </a:endParaRPr>
          </a:p>
          <a:p>
            <a:pPr marL="638810" indent="-270510">
              <a:lnSpc>
                <a:spcPct val="100000"/>
              </a:lnSpc>
              <a:spcBef>
                <a:spcPts val="600"/>
              </a:spcBef>
              <a:buClr>
                <a:srgbClr val="30859C"/>
              </a:buClr>
              <a:buSzPct val="118421"/>
              <a:buFont typeface="Arial MT"/>
              <a:buChar char="•"/>
              <a:tabLst>
                <a:tab pos="638810" algn="l"/>
                <a:tab pos="639445" algn="l"/>
              </a:tabLst>
            </a:pP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19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"gruda"</a:t>
            </a:r>
            <a:r>
              <a:rPr sz="19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primeiro</a:t>
            </a:r>
            <a:r>
              <a:rPr sz="19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ancestral</a:t>
            </a:r>
            <a:r>
              <a:rPr sz="19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04040"/>
                </a:solidFill>
                <a:latin typeface="Calibri"/>
                <a:cs typeface="Calibri"/>
              </a:rPr>
              <a:t>com</a:t>
            </a:r>
            <a:r>
              <a:rPr sz="19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mecanismo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19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404040"/>
                </a:solidFill>
                <a:latin typeface="Calibri"/>
                <a:cs typeface="Calibri"/>
              </a:rPr>
              <a:t>rolagem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9735" y="235458"/>
            <a:ext cx="62750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</a:t>
            </a:r>
            <a:r>
              <a:rPr spc="10" dirty="0"/>
              <a:t>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position</a:t>
            </a:r>
            <a:r>
              <a:rPr b="1" i="1" spc="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45" dirty="0"/>
              <a:t>Valores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0607" y="1601408"/>
            <a:ext cx="6689090" cy="909319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2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Permite</a:t>
            </a:r>
            <a:r>
              <a:rPr sz="20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mover,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rotacionar,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torcer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dimensionar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um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Exemplos: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8664" y="2696082"/>
            <a:ext cx="3139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ACEA"/>
                </a:solidFill>
                <a:latin typeface="Consolas"/>
                <a:cs typeface="Consolas"/>
              </a:rPr>
              <a:t>transform: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translateX(50px);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97853" y="2657982"/>
            <a:ext cx="38106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solidFill>
                  <a:srgbClr val="006FC0"/>
                </a:solidFill>
                <a:latin typeface="Calibri"/>
                <a:cs typeface="Calibri"/>
              </a:rPr>
              <a:t>move</a:t>
            </a:r>
            <a:r>
              <a:rPr sz="190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9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alibri"/>
                <a:cs typeface="Calibri"/>
              </a:rPr>
              <a:t>elemento</a:t>
            </a:r>
            <a:r>
              <a:rPr sz="19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50</a:t>
            </a:r>
            <a:r>
              <a:rPr sz="1900" spc="-15" dirty="0">
                <a:solidFill>
                  <a:srgbClr val="006FC0"/>
                </a:solidFill>
                <a:latin typeface="Calibri"/>
                <a:cs typeface="Calibri"/>
              </a:rPr>
              <a:t> pixels</a:t>
            </a:r>
            <a:r>
              <a:rPr sz="19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em</a:t>
            </a:r>
            <a:r>
              <a:rPr sz="19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00AF50"/>
                </a:solidFill>
                <a:latin typeface="Calibri"/>
                <a:cs typeface="Calibri"/>
              </a:rPr>
              <a:t>x</a:t>
            </a:r>
            <a:r>
              <a:rPr sz="1900" b="1" spc="4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900" spc="-40" dirty="0">
                <a:solidFill>
                  <a:srgbClr val="006FC0"/>
                </a:solidFill>
                <a:latin typeface="Calibri"/>
                <a:cs typeface="Calibri"/>
              </a:rPr>
              <a:t>(hor.)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664" y="3206876"/>
            <a:ext cx="3139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ACEA"/>
                </a:solidFill>
                <a:latin typeface="Consolas"/>
                <a:cs typeface="Consolas"/>
              </a:rPr>
              <a:t>transform: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translateY(50px);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7853" y="3168776"/>
            <a:ext cx="38366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solidFill>
                  <a:srgbClr val="006FC0"/>
                </a:solidFill>
                <a:latin typeface="Calibri"/>
                <a:cs typeface="Calibri"/>
              </a:rPr>
              <a:t>move</a:t>
            </a:r>
            <a:r>
              <a:rPr sz="1900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9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alibri"/>
                <a:cs typeface="Calibri"/>
              </a:rPr>
              <a:t>elemento</a:t>
            </a:r>
            <a:r>
              <a:rPr sz="19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50</a:t>
            </a:r>
            <a:r>
              <a:rPr sz="19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006FC0"/>
                </a:solidFill>
                <a:latin typeface="Calibri"/>
                <a:cs typeface="Calibri"/>
              </a:rPr>
              <a:t>pixels</a:t>
            </a:r>
            <a:r>
              <a:rPr sz="19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em</a:t>
            </a:r>
            <a:r>
              <a:rPr sz="19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00AF50"/>
                </a:solidFill>
                <a:latin typeface="Calibri"/>
                <a:cs typeface="Calibri"/>
              </a:rPr>
              <a:t>y</a:t>
            </a:r>
            <a:r>
              <a:rPr sz="1900" b="1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alibri"/>
                <a:cs typeface="Calibri"/>
              </a:rPr>
              <a:t>(vert.)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8664" y="3674745"/>
            <a:ext cx="76650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91254" algn="l"/>
              </a:tabLst>
            </a:pPr>
            <a:r>
              <a:rPr sz="1600" spc="-10" dirty="0">
                <a:solidFill>
                  <a:srgbClr val="00ACEA"/>
                </a:solidFill>
                <a:latin typeface="Consolas"/>
                <a:cs typeface="Consolas"/>
              </a:rPr>
              <a:t>transform</a:t>
            </a:r>
            <a:r>
              <a:rPr sz="1500" spc="-10" dirty="0">
                <a:solidFill>
                  <a:srgbClr val="00ACEA"/>
                </a:solidFill>
                <a:latin typeface="Consolas"/>
                <a:cs typeface="Consolas"/>
              </a:rPr>
              <a:t>:</a:t>
            </a:r>
            <a:r>
              <a:rPr sz="1500" spc="20" dirty="0">
                <a:solidFill>
                  <a:srgbClr val="00ACEA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00AF50"/>
                </a:solidFill>
                <a:latin typeface="Consolas"/>
                <a:cs typeface="Consolas"/>
              </a:rPr>
              <a:t>translate(30px,10px);	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move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elemento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30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 pixels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 em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x</a:t>
            </a:r>
            <a:r>
              <a:rPr sz="1800" b="1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10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em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AF50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8664" y="4204792"/>
            <a:ext cx="2805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ACEA"/>
                </a:solidFill>
                <a:latin typeface="Consolas"/>
                <a:cs typeface="Consolas"/>
              </a:rPr>
              <a:t>transform: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rotate(45deg);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7853" y="4166692"/>
            <a:ext cx="33820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solidFill>
                  <a:srgbClr val="006FC0"/>
                </a:solidFill>
                <a:latin typeface="Calibri"/>
                <a:cs typeface="Calibri"/>
              </a:rPr>
              <a:t>rotaciona</a:t>
            </a:r>
            <a:r>
              <a:rPr sz="1900" spc="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9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alibri"/>
                <a:cs typeface="Calibri"/>
              </a:rPr>
              <a:t>elemento</a:t>
            </a:r>
            <a:r>
              <a:rPr sz="19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em</a:t>
            </a:r>
            <a:r>
              <a:rPr sz="19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45</a:t>
            </a:r>
            <a:r>
              <a:rPr sz="19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006FC0"/>
                </a:solidFill>
                <a:latin typeface="Calibri"/>
                <a:cs typeface="Calibri"/>
              </a:rPr>
              <a:t>graus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8664" y="4716017"/>
            <a:ext cx="2249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ACEA"/>
                </a:solidFill>
                <a:latin typeface="Consolas"/>
                <a:cs typeface="Consolas"/>
              </a:rPr>
              <a:t>transform:</a:t>
            </a:r>
            <a:r>
              <a:rPr sz="1600" spc="-45" dirty="0">
                <a:solidFill>
                  <a:srgbClr val="00ACEA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00AF50"/>
                </a:solidFill>
                <a:latin typeface="Consolas"/>
                <a:cs typeface="Consolas"/>
              </a:rPr>
              <a:t>scale(2);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97853" y="4677917"/>
            <a:ext cx="350964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solidFill>
                  <a:srgbClr val="006FC0"/>
                </a:solidFill>
                <a:latin typeface="Calibri"/>
                <a:cs typeface="Calibri"/>
              </a:rPr>
              <a:t>dobra</a:t>
            </a:r>
            <a:r>
              <a:rPr sz="19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o </a:t>
            </a:r>
            <a:r>
              <a:rPr sz="1900" spc="-10" dirty="0">
                <a:solidFill>
                  <a:srgbClr val="006FC0"/>
                </a:solidFill>
                <a:latin typeface="Calibri"/>
                <a:cs typeface="Calibri"/>
              </a:rPr>
              <a:t>tamanho</a:t>
            </a:r>
            <a:r>
              <a:rPr sz="19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nas</a:t>
            </a:r>
            <a:r>
              <a:rPr sz="19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006FC0"/>
                </a:solidFill>
                <a:latin typeface="Calibri"/>
                <a:cs typeface="Calibri"/>
              </a:rPr>
              <a:t>duas </a:t>
            </a:r>
            <a:r>
              <a:rPr sz="1900" spc="-10" dirty="0">
                <a:solidFill>
                  <a:srgbClr val="006FC0"/>
                </a:solidFill>
                <a:latin typeface="Calibri"/>
                <a:cs typeface="Calibri"/>
              </a:rPr>
              <a:t>direções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705225" y="235458"/>
            <a:ext cx="47834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 </a:t>
            </a:r>
            <a:r>
              <a:rPr b="1" i="1" spc="-10" dirty="0">
                <a:solidFill>
                  <a:srgbClr val="0000FF"/>
                </a:solidFill>
                <a:latin typeface="Calibri"/>
                <a:cs typeface="Calibri"/>
              </a:rPr>
              <a:t>transform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4290059" y="5780532"/>
            <a:ext cx="3373120" cy="594360"/>
            <a:chOff x="4290059" y="5780532"/>
            <a:chExt cx="3373120" cy="59436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0059" y="5780532"/>
              <a:ext cx="3372612" cy="5638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4735" y="5794248"/>
              <a:ext cx="3165348" cy="58064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358639" y="5849112"/>
              <a:ext cx="3240405" cy="431800"/>
            </a:xfrm>
            <a:custGeom>
              <a:avLst/>
              <a:gdLst/>
              <a:ahLst/>
              <a:cxnLst/>
              <a:rect l="l" t="t" r="r" b="b"/>
              <a:pathLst>
                <a:path w="3240404" h="431800">
                  <a:moveTo>
                    <a:pt x="3240023" y="0"/>
                  </a:moveTo>
                  <a:lnTo>
                    <a:pt x="0" y="0"/>
                  </a:lnTo>
                  <a:lnTo>
                    <a:pt x="0" y="431292"/>
                  </a:lnTo>
                  <a:lnTo>
                    <a:pt x="3240023" y="431292"/>
                  </a:lnTo>
                  <a:lnTo>
                    <a:pt x="3240023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58639" y="5849112"/>
              <a:ext cx="3240405" cy="431800"/>
            </a:xfrm>
            <a:custGeom>
              <a:avLst/>
              <a:gdLst/>
              <a:ahLst/>
              <a:cxnLst/>
              <a:rect l="l" t="t" r="r" b="b"/>
              <a:pathLst>
                <a:path w="3240404" h="431800">
                  <a:moveTo>
                    <a:pt x="0" y="431292"/>
                  </a:moveTo>
                  <a:lnTo>
                    <a:pt x="3240023" y="431292"/>
                  </a:lnTo>
                  <a:lnTo>
                    <a:pt x="3240023" y="0"/>
                  </a:lnTo>
                  <a:lnTo>
                    <a:pt x="0" y="0"/>
                  </a:lnTo>
                  <a:lnTo>
                    <a:pt x="0" y="43129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58640" y="5849111"/>
            <a:ext cx="3240405" cy="4318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01295">
              <a:lnSpc>
                <a:spcPct val="100000"/>
              </a:lnSpc>
              <a:spcBef>
                <a:spcPts val="505"/>
              </a:spcBef>
            </a:pP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Há muitas</a:t>
            </a:r>
            <a:r>
              <a:rPr sz="1700" spc="-3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0859C"/>
                </a:solidFill>
                <a:latin typeface="Calibri"/>
                <a:cs typeface="Calibri"/>
              </a:rPr>
              <a:t>outras</a:t>
            </a:r>
            <a:r>
              <a:rPr sz="1700" spc="-4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0859C"/>
                </a:solidFill>
                <a:latin typeface="Calibri"/>
                <a:cs typeface="Calibri"/>
              </a:rPr>
              <a:t>formas</a:t>
            </a:r>
            <a:r>
              <a:rPr sz="1700" spc="-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0859C"/>
                </a:solidFill>
                <a:latin typeface="Calibri"/>
                <a:cs typeface="Calibri"/>
              </a:rPr>
              <a:t>de</a:t>
            </a:r>
            <a:r>
              <a:rPr sz="1700" spc="-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0859C"/>
                </a:solidFill>
                <a:latin typeface="Calibri"/>
                <a:cs typeface="Calibri"/>
              </a:rPr>
              <a:t>uso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1514" y="302513"/>
            <a:ext cx="82677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Centralizando</a:t>
            </a:r>
            <a:r>
              <a:rPr sz="3200" spc="15" dirty="0"/>
              <a:t> </a:t>
            </a:r>
            <a:r>
              <a:rPr sz="3200" spc="-5" dirty="0"/>
              <a:t>Bloco</a:t>
            </a:r>
            <a:r>
              <a:rPr sz="3200" spc="-10" dirty="0"/>
              <a:t> </a:t>
            </a:r>
            <a:r>
              <a:rPr sz="3200" spc="-5" dirty="0"/>
              <a:t>na</a:t>
            </a:r>
            <a:r>
              <a:rPr sz="3200" spc="15" dirty="0"/>
              <a:t> </a:t>
            </a:r>
            <a:r>
              <a:rPr sz="3200" spc="-25" dirty="0"/>
              <a:t>Vertical</a:t>
            </a:r>
            <a:r>
              <a:rPr sz="3200" dirty="0"/>
              <a:t> </a:t>
            </a:r>
            <a:r>
              <a:rPr sz="3200" spc="-15" dirty="0"/>
              <a:t>com</a:t>
            </a:r>
            <a:r>
              <a:rPr sz="3200" dirty="0"/>
              <a:t> </a:t>
            </a:r>
            <a:r>
              <a:rPr sz="3200" spc="-20" dirty="0"/>
              <a:t>Pos.</a:t>
            </a:r>
            <a:r>
              <a:rPr sz="3200" dirty="0"/>
              <a:t> </a:t>
            </a:r>
            <a:r>
              <a:rPr sz="3200" spc="-15" dirty="0"/>
              <a:t>Absoluto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933700" y="1380744"/>
            <a:ext cx="6324600" cy="4345305"/>
            <a:chOff x="2933700" y="1380744"/>
            <a:chExt cx="6324600" cy="4345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3700" y="1380744"/>
              <a:ext cx="6324600" cy="43449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02280" y="1449324"/>
              <a:ext cx="6192520" cy="4212590"/>
            </a:xfrm>
            <a:custGeom>
              <a:avLst/>
              <a:gdLst/>
              <a:ahLst/>
              <a:cxnLst/>
              <a:rect l="l" t="t" r="r" b="b"/>
              <a:pathLst>
                <a:path w="6192520" h="4212590">
                  <a:moveTo>
                    <a:pt x="6192012" y="0"/>
                  </a:moveTo>
                  <a:lnTo>
                    <a:pt x="0" y="0"/>
                  </a:lnTo>
                  <a:lnTo>
                    <a:pt x="0" y="4212336"/>
                  </a:lnTo>
                  <a:lnTo>
                    <a:pt x="6192012" y="4212336"/>
                  </a:lnTo>
                  <a:lnTo>
                    <a:pt x="619201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02280" y="1449324"/>
              <a:ext cx="6192520" cy="4212590"/>
            </a:xfrm>
            <a:custGeom>
              <a:avLst/>
              <a:gdLst/>
              <a:ahLst/>
              <a:cxnLst/>
              <a:rect l="l" t="t" r="r" b="b"/>
              <a:pathLst>
                <a:path w="6192520" h="4212590">
                  <a:moveTo>
                    <a:pt x="0" y="4212336"/>
                  </a:moveTo>
                  <a:lnTo>
                    <a:pt x="6192012" y="4212336"/>
                  </a:lnTo>
                  <a:lnTo>
                    <a:pt x="6192012" y="0"/>
                  </a:lnTo>
                  <a:lnTo>
                    <a:pt x="0" y="0"/>
                  </a:lnTo>
                  <a:lnTo>
                    <a:pt x="0" y="421233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800" y="1415796"/>
              <a:ext cx="2334768" cy="15133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40379" y="1484376"/>
              <a:ext cx="2202180" cy="1381125"/>
            </a:xfrm>
            <a:custGeom>
              <a:avLst/>
              <a:gdLst/>
              <a:ahLst/>
              <a:cxnLst/>
              <a:rect l="l" t="t" r="r" b="b"/>
              <a:pathLst>
                <a:path w="2202179" h="1381125">
                  <a:moveTo>
                    <a:pt x="2202180" y="0"/>
                  </a:moveTo>
                  <a:lnTo>
                    <a:pt x="0" y="0"/>
                  </a:lnTo>
                  <a:lnTo>
                    <a:pt x="0" y="1380744"/>
                  </a:lnTo>
                  <a:lnTo>
                    <a:pt x="2202180" y="1380744"/>
                  </a:lnTo>
                  <a:lnTo>
                    <a:pt x="220218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0379" y="1484376"/>
              <a:ext cx="2202180" cy="1381125"/>
            </a:xfrm>
            <a:custGeom>
              <a:avLst/>
              <a:gdLst/>
              <a:ahLst/>
              <a:cxnLst/>
              <a:rect l="l" t="t" r="r" b="b"/>
              <a:pathLst>
                <a:path w="2202179" h="1381125">
                  <a:moveTo>
                    <a:pt x="0" y="1380744"/>
                  </a:moveTo>
                  <a:lnTo>
                    <a:pt x="2202180" y="1380744"/>
                  </a:lnTo>
                  <a:lnTo>
                    <a:pt x="2202180" y="0"/>
                  </a:lnTo>
                  <a:lnTo>
                    <a:pt x="0" y="0"/>
                  </a:lnTo>
                  <a:lnTo>
                    <a:pt x="0" y="138074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02280" y="3555492"/>
              <a:ext cx="6193155" cy="0"/>
            </a:xfrm>
            <a:custGeom>
              <a:avLst/>
              <a:gdLst/>
              <a:ahLst/>
              <a:cxnLst/>
              <a:rect l="l" t="t" r="r" b="b"/>
              <a:pathLst>
                <a:path w="6193155">
                  <a:moveTo>
                    <a:pt x="619264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98726" y="3521202"/>
            <a:ext cx="8007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solidFill>
                  <a:srgbClr val="00AFEF"/>
                </a:solidFill>
                <a:latin typeface="Calibri"/>
                <a:cs typeface="Calibri"/>
              </a:rPr>
              <a:t>top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=</a:t>
            </a:r>
            <a:r>
              <a:rPr sz="1700" i="1" spc="-5" dirty="0">
                <a:solidFill>
                  <a:srgbClr val="00AF50"/>
                </a:solidFill>
                <a:latin typeface="Calibri"/>
                <a:cs typeface="Calibri"/>
              </a:rPr>
              <a:t>50%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3040379" y="3557079"/>
            <a:ext cx="6154420" cy="2105025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i="1" spc="-5" dirty="0">
                <a:solidFill>
                  <a:srgbClr val="00AFEF"/>
                </a:solidFill>
                <a:latin typeface="Calibri"/>
                <a:cs typeface="Calibri"/>
              </a:rPr>
              <a:t>transform</a:t>
            </a:r>
            <a:r>
              <a:rPr sz="1400" i="1" spc="-5" dirty="0">
                <a:solidFill>
                  <a:srgbClr val="00CC00"/>
                </a:solidFill>
                <a:latin typeface="Calibri"/>
                <a:cs typeface="Calibri"/>
              </a:rPr>
              <a:t>:</a:t>
            </a:r>
            <a:r>
              <a:rPr sz="1400" i="1" spc="-30" dirty="0">
                <a:solidFill>
                  <a:srgbClr val="00CC00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AF50"/>
                </a:solidFill>
                <a:latin typeface="Calibri"/>
                <a:cs typeface="Calibri"/>
              </a:rPr>
              <a:t>translateY(-50%);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1514" y="302513"/>
            <a:ext cx="82677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Centralizando</a:t>
            </a:r>
            <a:r>
              <a:rPr sz="3200" spc="15" dirty="0"/>
              <a:t> </a:t>
            </a:r>
            <a:r>
              <a:rPr sz="3200" spc="-5" dirty="0"/>
              <a:t>Bloco</a:t>
            </a:r>
            <a:r>
              <a:rPr sz="3200" spc="-10" dirty="0"/>
              <a:t> </a:t>
            </a:r>
            <a:r>
              <a:rPr sz="3200" spc="-5" dirty="0"/>
              <a:t>na</a:t>
            </a:r>
            <a:r>
              <a:rPr sz="3200" spc="15" dirty="0"/>
              <a:t> </a:t>
            </a:r>
            <a:r>
              <a:rPr sz="3200" spc="-25" dirty="0"/>
              <a:t>Vertical</a:t>
            </a:r>
            <a:r>
              <a:rPr sz="3200" dirty="0"/>
              <a:t> </a:t>
            </a:r>
            <a:r>
              <a:rPr sz="3200" spc="-15" dirty="0"/>
              <a:t>com</a:t>
            </a:r>
            <a:r>
              <a:rPr sz="3200" dirty="0"/>
              <a:t> </a:t>
            </a:r>
            <a:r>
              <a:rPr sz="3200" spc="-20" dirty="0"/>
              <a:t>Pos.</a:t>
            </a:r>
            <a:r>
              <a:rPr sz="3200" dirty="0"/>
              <a:t> </a:t>
            </a:r>
            <a:r>
              <a:rPr sz="3200" spc="-15" dirty="0"/>
              <a:t>Absoluto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933700" y="1380744"/>
            <a:ext cx="6324600" cy="4345305"/>
            <a:chOff x="2933700" y="1380744"/>
            <a:chExt cx="6324600" cy="4345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3700" y="1380744"/>
              <a:ext cx="6324600" cy="43449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02280" y="1449324"/>
              <a:ext cx="6192520" cy="4212590"/>
            </a:xfrm>
            <a:custGeom>
              <a:avLst/>
              <a:gdLst/>
              <a:ahLst/>
              <a:cxnLst/>
              <a:rect l="l" t="t" r="r" b="b"/>
              <a:pathLst>
                <a:path w="6192520" h="4212590">
                  <a:moveTo>
                    <a:pt x="6192012" y="0"/>
                  </a:moveTo>
                  <a:lnTo>
                    <a:pt x="0" y="0"/>
                  </a:lnTo>
                  <a:lnTo>
                    <a:pt x="0" y="4212336"/>
                  </a:lnTo>
                  <a:lnTo>
                    <a:pt x="6192012" y="4212336"/>
                  </a:lnTo>
                  <a:lnTo>
                    <a:pt x="619201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02280" y="1449324"/>
              <a:ext cx="6192520" cy="4212590"/>
            </a:xfrm>
            <a:custGeom>
              <a:avLst/>
              <a:gdLst/>
              <a:ahLst/>
              <a:cxnLst/>
              <a:rect l="l" t="t" r="r" b="b"/>
              <a:pathLst>
                <a:path w="6192520" h="4212590">
                  <a:moveTo>
                    <a:pt x="0" y="4212336"/>
                  </a:moveTo>
                  <a:lnTo>
                    <a:pt x="6192012" y="4212336"/>
                  </a:lnTo>
                  <a:lnTo>
                    <a:pt x="6192012" y="0"/>
                  </a:lnTo>
                  <a:lnTo>
                    <a:pt x="0" y="0"/>
                  </a:lnTo>
                  <a:lnTo>
                    <a:pt x="0" y="421233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800" y="2805683"/>
              <a:ext cx="2334768" cy="15133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40379" y="2874263"/>
              <a:ext cx="2202180" cy="1381125"/>
            </a:xfrm>
            <a:custGeom>
              <a:avLst/>
              <a:gdLst/>
              <a:ahLst/>
              <a:cxnLst/>
              <a:rect l="l" t="t" r="r" b="b"/>
              <a:pathLst>
                <a:path w="2202179" h="1381125">
                  <a:moveTo>
                    <a:pt x="2202180" y="0"/>
                  </a:moveTo>
                  <a:lnTo>
                    <a:pt x="0" y="0"/>
                  </a:lnTo>
                  <a:lnTo>
                    <a:pt x="0" y="1380744"/>
                  </a:lnTo>
                  <a:lnTo>
                    <a:pt x="2202180" y="1380744"/>
                  </a:lnTo>
                  <a:lnTo>
                    <a:pt x="220218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0379" y="2874263"/>
              <a:ext cx="2202180" cy="1381125"/>
            </a:xfrm>
            <a:custGeom>
              <a:avLst/>
              <a:gdLst/>
              <a:ahLst/>
              <a:cxnLst/>
              <a:rect l="l" t="t" r="r" b="b"/>
              <a:pathLst>
                <a:path w="2202179" h="1381125">
                  <a:moveTo>
                    <a:pt x="0" y="1380744"/>
                  </a:moveTo>
                  <a:lnTo>
                    <a:pt x="2202180" y="1380744"/>
                  </a:lnTo>
                  <a:lnTo>
                    <a:pt x="2202180" y="0"/>
                  </a:lnTo>
                  <a:lnTo>
                    <a:pt x="0" y="0"/>
                  </a:lnTo>
                  <a:lnTo>
                    <a:pt x="0" y="138074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02280" y="3555492"/>
              <a:ext cx="6193155" cy="0"/>
            </a:xfrm>
            <a:custGeom>
              <a:avLst/>
              <a:gdLst/>
              <a:ahLst/>
              <a:cxnLst/>
              <a:rect l="l" t="t" r="r" b="b"/>
              <a:pathLst>
                <a:path w="6193155">
                  <a:moveTo>
                    <a:pt x="6192647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98726" y="3521202"/>
            <a:ext cx="8007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solidFill>
                  <a:srgbClr val="00AFEF"/>
                </a:solidFill>
                <a:latin typeface="Calibri"/>
                <a:cs typeface="Calibri"/>
              </a:rPr>
              <a:t>top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=</a:t>
            </a:r>
            <a:r>
              <a:rPr sz="1700" i="1" spc="-5" dirty="0">
                <a:solidFill>
                  <a:srgbClr val="00AF50"/>
                </a:solidFill>
                <a:latin typeface="Calibri"/>
                <a:cs typeface="Calibri"/>
              </a:rPr>
              <a:t>50%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3040379" y="4333747"/>
            <a:ext cx="61544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solidFill>
                  <a:srgbClr val="00AFEF"/>
                </a:solidFill>
                <a:latin typeface="Calibri"/>
                <a:cs typeface="Calibri"/>
              </a:rPr>
              <a:t>transform</a:t>
            </a:r>
            <a:r>
              <a:rPr sz="1400" i="1" spc="-5" dirty="0">
                <a:solidFill>
                  <a:srgbClr val="00CC00"/>
                </a:solidFill>
                <a:latin typeface="Calibri"/>
                <a:cs typeface="Calibri"/>
              </a:rPr>
              <a:t>:</a:t>
            </a:r>
            <a:r>
              <a:rPr sz="1400" i="1" spc="-30" dirty="0">
                <a:solidFill>
                  <a:srgbClr val="00CC00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AF50"/>
                </a:solidFill>
                <a:latin typeface="Calibri"/>
                <a:cs typeface="Calibri"/>
              </a:rPr>
              <a:t>translateY(-50%);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1514" y="302513"/>
            <a:ext cx="82677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Centralizando</a:t>
            </a:r>
            <a:r>
              <a:rPr sz="3200" spc="15" dirty="0"/>
              <a:t> </a:t>
            </a:r>
            <a:r>
              <a:rPr sz="3200" spc="-5" dirty="0"/>
              <a:t>Bloco</a:t>
            </a:r>
            <a:r>
              <a:rPr sz="3200" spc="-10" dirty="0"/>
              <a:t> </a:t>
            </a:r>
            <a:r>
              <a:rPr sz="3200" spc="-5" dirty="0"/>
              <a:t>na</a:t>
            </a:r>
            <a:r>
              <a:rPr sz="3200" spc="15" dirty="0"/>
              <a:t> </a:t>
            </a:r>
            <a:r>
              <a:rPr sz="3200" spc="-25" dirty="0"/>
              <a:t>Vertical</a:t>
            </a:r>
            <a:r>
              <a:rPr sz="3200" dirty="0"/>
              <a:t> </a:t>
            </a:r>
            <a:r>
              <a:rPr sz="3200" spc="-15" dirty="0"/>
              <a:t>com</a:t>
            </a:r>
            <a:r>
              <a:rPr sz="3200" dirty="0"/>
              <a:t> </a:t>
            </a:r>
            <a:r>
              <a:rPr sz="3200" spc="-20" dirty="0"/>
              <a:t>Pos.</a:t>
            </a:r>
            <a:r>
              <a:rPr sz="3200" dirty="0"/>
              <a:t> </a:t>
            </a:r>
            <a:r>
              <a:rPr sz="3200" spc="-15" dirty="0"/>
              <a:t>Absoluto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3832" y="1124711"/>
            <a:ext cx="4594860" cy="5013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1947" y="1124711"/>
            <a:ext cx="4012692" cy="50139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5755" y="235458"/>
            <a:ext cx="90036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Propriedades</a:t>
            </a:r>
            <a:r>
              <a:rPr spc="-5" dirty="0"/>
              <a:t> de</a:t>
            </a:r>
            <a:r>
              <a:rPr spc="-20" dirty="0"/>
              <a:t> Ajuste</a:t>
            </a:r>
            <a:r>
              <a:rPr spc="5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0" dirty="0"/>
              <a:t>Fundo</a:t>
            </a:r>
            <a:r>
              <a:rPr spc="35" dirty="0"/>
              <a:t> </a:t>
            </a:r>
            <a:r>
              <a:rPr spc="-5" dirty="0"/>
              <a:t>-</a:t>
            </a:r>
            <a:r>
              <a:rPr dirty="0"/>
              <a:t> </a:t>
            </a:r>
            <a:r>
              <a:rPr spc="-20" dirty="0"/>
              <a:t>Exemplo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9511" y="1269491"/>
            <a:ext cx="4288536" cy="162610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81115" y="1197863"/>
            <a:ext cx="4970145" cy="5006340"/>
            <a:chOff x="5881115" y="1197863"/>
            <a:chExt cx="4970145" cy="50063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1115" y="1197863"/>
              <a:ext cx="4969764" cy="5006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2743" y="1269491"/>
              <a:ext cx="4831080" cy="48676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49568" y="1266316"/>
              <a:ext cx="4837430" cy="4874260"/>
            </a:xfrm>
            <a:custGeom>
              <a:avLst/>
              <a:gdLst/>
              <a:ahLst/>
              <a:cxnLst/>
              <a:rect l="l" t="t" r="r" b="b"/>
              <a:pathLst>
                <a:path w="4837430" h="4874260">
                  <a:moveTo>
                    <a:pt x="0" y="4874006"/>
                  </a:moveTo>
                  <a:lnTo>
                    <a:pt x="4837430" y="4874006"/>
                  </a:lnTo>
                  <a:lnTo>
                    <a:pt x="4837430" y="0"/>
                  </a:lnTo>
                  <a:lnTo>
                    <a:pt x="0" y="0"/>
                  </a:lnTo>
                  <a:lnTo>
                    <a:pt x="0" y="487400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494" y="302513"/>
            <a:ext cx="93497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Centralizando</a:t>
            </a:r>
            <a:r>
              <a:rPr sz="3200" spc="20" dirty="0"/>
              <a:t> </a:t>
            </a:r>
            <a:r>
              <a:rPr sz="3200" spc="-5" dirty="0"/>
              <a:t>na</a:t>
            </a:r>
            <a:r>
              <a:rPr sz="3200" spc="5" dirty="0"/>
              <a:t> </a:t>
            </a:r>
            <a:r>
              <a:rPr sz="3200" spc="-25" dirty="0"/>
              <a:t>Vertical</a:t>
            </a:r>
            <a:r>
              <a:rPr sz="3200" spc="5" dirty="0"/>
              <a:t> </a:t>
            </a:r>
            <a:r>
              <a:rPr sz="3200" dirty="0"/>
              <a:t>e </a:t>
            </a:r>
            <a:r>
              <a:rPr sz="3200" spc="-20" dirty="0"/>
              <a:t>Horizontal</a:t>
            </a:r>
            <a:r>
              <a:rPr sz="3200" spc="15" dirty="0"/>
              <a:t> </a:t>
            </a:r>
            <a:r>
              <a:rPr sz="3200" spc="-10" dirty="0"/>
              <a:t>com</a:t>
            </a:r>
            <a:r>
              <a:rPr sz="3200" spc="5" dirty="0"/>
              <a:t> </a:t>
            </a:r>
            <a:r>
              <a:rPr sz="3200" spc="-20" dirty="0"/>
              <a:t>Pos.</a:t>
            </a:r>
            <a:r>
              <a:rPr sz="3200" dirty="0"/>
              <a:t> </a:t>
            </a:r>
            <a:r>
              <a:rPr sz="3200" spc="-15" dirty="0"/>
              <a:t>Absoluto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933700" y="1380744"/>
            <a:ext cx="6324600" cy="4345305"/>
            <a:chOff x="2933700" y="1380744"/>
            <a:chExt cx="6324600" cy="4345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3700" y="1380744"/>
              <a:ext cx="6324600" cy="43449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02280" y="1449324"/>
              <a:ext cx="6192520" cy="4212590"/>
            </a:xfrm>
            <a:custGeom>
              <a:avLst/>
              <a:gdLst/>
              <a:ahLst/>
              <a:cxnLst/>
              <a:rect l="l" t="t" r="r" b="b"/>
              <a:pathLst>
                <a:path w="6192520" h="4212590">
                  <a:moveTo>
                    <a:pt x="6192012" y="0"/>
                  </a:moveTo>
                  <a:lnTo>
                    <a:pt x="0" y="0"/>
                  </a:lnTo>
                  <a:lnTo>
                    <a:pt x="0" y="4212336"/>
                  </a:lnTo>
                  <a:lnTo>
                    <a:pt x="6192012" y="4212336"/>
                  </a:lnTo>
                  <a:lnTo>
                    <a:pt x="619201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02280" y="1449324"/>
              <a:ext cx="6192520" cy="4212590"/>
            </a:xfrm>
            <a:custGeom>
              <a:avLst/>
              <a:gdLst/>
              <a:ahLst/>
              <a:cxnLst/>
              <a:rect l="l" t="t" r="r" b="b"/>
              <a:pathLst>
                <a:path w="6192520" h="4212590">
                  <a:moveTo>
                    <a:pt x="0" y="4212336"/>
                  </a:moveTo>
                  <a:lnTo>
                    <a:pt x="6192012" y="4212336"/>
                  </a:lnTo>
                  <a:lnTo>
                    <a:pt x="6192012" y="0"/>
                  </a:lnTo>
                  <a:lnTo>
                    <a:pt x="0" y="0"/>
                  </a:lnTo>
                  <a:lnTo>
                    <a:pt x="0" y="421233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800" y="1415796"/>
              <a:ext cx="2334768" cy="15133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40379" y="1484376"/>
              <a:ext cx="2202180" cy="1381125"/>
            </a:xfrm>
            <a:custGeom>
              <a:avLst/>
              <a:gdLst/>
              <a:ahLst/>
              <a:cxnLst/>
              <a:rect l="l" t="t" r="r" b="b"/>
              <a:pathLst>
                <a:path w="2202179" h="1381125">
                  <a:moveTo>
                    <a:pt x="2202180" y="0"/>
                  </a:moveTo>
                  <a:lnTo>
                    <a:pt x="0" y="0"/>
                  </a:lnTo>
                  <a:lnTo>
                    <a:pt x="0" y="1380744"/>
                  </a:lnTo>
                  <a:lnTo>
                    <a:pt x="2202180" y="1380744"/>
                  </a:lnTo>
                  <a:lnTo>
                    <a:pt x="220218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0379" y="1484376"/>
              <a:ext cx="2202180" cy="1381125"/>
            </a:xfrm>
            <a:custGeom>
              <a:avLst/>
              <a:gdLst/>
              <a:ahLst/>
              <a:cxnLst/>
              <a:rect l="l" t="t" r="r" b="b"/>
              <a:pathLst>
                <a:path w="2202179" h="1381125">
                  <a:moveTo>
                    <a:pt x="0" y="1380744"/>
                  </a:moveTo>
                  <a:lnTo>
                    <a:pt x="2202180" y="1380744"/>
                  </a:lnTo>
                  <a:lnTo>
                    <a:pt x="2202180" y="0"/>
                  </a:lnTo>
                  <a:lnTo>
                    <a:pt x="0" y="0"/>
                  </a:lnTo>
                  <a:lnTo>
                    <a:pt x="0" y="1380744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02280" y="1449324"/>
              <a:ext cx="6193155" cy="4211955"/>
            </a:xfrm>
            <a:custGeom>
              <a:avLst/>
              <a:gdLst/>
              <a:ahLst/>
              <a:cxnLst/>
              <a:rect l="l" t="t" r="r" b="b"/>
              <a:pathLst>
                <a:path w="6193155" h="4211955">
                  <a:moveTo>
                    <a:pt x="3096768" y="0"/>
                  </a:moveTo>
                  <a:lnTo>
                    <a:pt x="3096768" y="4211370"/>
                  </a:lnTo>
                </a:path>
                <a:path w="6193155" h="4211955">
                  <a:moveTo>
                    <a:pt x="6192647" y="2106167"/>
                  </a:moveTo>
                  <a:lnTo>
                    <a:pt x="0" y="2106167"/>
                  </a:lnTo>
                </a:path>
              </a:pathLst>
            </a:custGeom>
            <a:ln w="31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98726" y="3521202"/>
            <a:ext cx="8007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solidFill>
                  <a:srgbClr val="00AFEF"/>
                </a:solidFill>
                <a:latin typeface="Calibri"/>
                <a:cs typeface="Calibri"/>
              </a:rPr>
              <a:t>top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=</a:t>
            </a:r>
            <a:r>
              <a:rPr sz="1700" i="1" spc="-5" dirty="0">
                <a:solidFill>
                  <a:srgbClr val="00AF50"/>
                </a:solidFill>
                <a:latin typeface="Calibri"/>
                <a:cs typeface="Calibri"/>
              </a:rPr>
              <a:t>50%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258" y="5771032"/>
            <a:ext cx="800735" cy="241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20"/>
              </a:lnSpc>
            </a:pPr>
            <a:r>
              <a:rPr sz="1700" i="1" dirty="0">
                <a:solidFill>
                  <a:srgbClr val="00AFEF"/>
                </a:solidFill>
                <a:latin typeface="Calibri"/>
                <a:cs typeface="Calibri"/>
              </a:rPr>
              <a:t>le</a:t>
            </a:r>
            <a:r>
              <a:rPr sz="1700" i="1" spc="-5" dirty="0">
                <a:solidFill>
                  <a:srgbClr val="00AFEF"/>
                </a:solidFill>
                <a:latin typeface="Calibri"/>
                <a:cs typeface="Calibri"/>
              </a:rPr>
              <a:t>f</a:t>
            </a:r>
            <a:r>
              <a:rPr sz="1700" i="1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=</a:t>
            </a:r>
            <a:r>
              <a:rPr sz="1700" i="1" dirty="0">
                <a:solidFill>
                  <a:srgbClr val="00AF50"/>
                </a:solidFill>
                <a:latin typeface="Calibri"/>
                <a:cs typeface="Calibri"/>
              </a:rPr>
              <a:t>50%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3040379" y="3557079"/>
            <a:ext cx="3121025" cy="2105025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 marR="4889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R="4889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R="48895"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R="48895"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1885950">
              <a:lnSpc>
                <a:spcPct val="100000"/>
              </a:lnSpc>
            </a:pPr>
            <a:r>
              <a:rPr sz="1400" i="1" spc="-5" dirty="0">
                <a:solidFill>
                  <a:srgbClr val="00AFEF"/>
                </a:solidFill>
                <a:latin typeface="Calibri"/>
                <a:cs typeface="Calibri"/>
              </a:rPr>
              <a:t>transform</a:t>
            </a:r>
            <a:r>
              <a:rPr sz="1400" i="1" spc="-5" dirty="0">
                <a:solidFill>
                  <a:srgbClr val="00CC00"/>
                </a:solidFill>
                <a:latin typeface="Calibri"/>
                <a:cs typeface="Calibri"/>
              </a:rPr>
              <a:t>:</a:t>
            </a:r>
            <a:r>
              <a:rPr sz="1400" i="1" spc="-65" dirty="0">
                <a:solidFill>
                  <a:srgbClr val="00CC00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AF50"/>
                </a:solidFill>
                <a:latin typeface="Calibri"/>
                <a:cs typeface="Calibri"/>
              </a:rPr>
              <a:t>transl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0635" y="3557079"/>
            <a:ext cx="3093720" cy="2105025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</a:pPr>
            <a:r>
              <a:rPr sz="1400" i="1" spc="-5" dirty="0">
                <a:solidFill>
                  <a:srgbClr val="00AF50"/>
                </a:solidFill>
                <a:latin typeface="Calibri"/>
                <a:cs typeface="Calibri"/>
              </a:rPr>
              <a:t>ate(-50%,</a:t>
            </a:r>
            <a:r>
              <a:rPr sz="1400" i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00AF50"/>
                </a:solidFill>
                <a:latin typeface="Calibri"/>
                <a:cs typeface="Calibri"/>
              </a:rPr>
              <a:t>-50%);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494" y="302513"/>
            <a:ext cx="93497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Centralizando</a:t>
            </a:r>
            <a:r>
              <a:rPr sz="3200" spc="20" dirty="0"/>
              <a:t> </a:t>
            </a:r>
            <a:r>
              <a:rPr sz="3200" spc="-5" dirty="0"/>
              <a:t>na</a:t>
            </a:r>
            <a:r>
              <a:rPr sz="3200" spc="5" dirty="0"/>
              <a:t> </a:t>
            </a:r>
            <a:r>
              <a:rPr sz="3200" spc="-25" dirty="0"/>
              <a:t>Vertical</a:t>
            </a:r>
            <a:r>
              <a:rPr sz="3200" spc="5" dirty="0"/>
              <a:t> </a:t>
            </a:r>
            <a:r>
              <a:rPr sz="3200" dirty="0"/>
              <a:t>e </a:t>
            </a:r>
            <a:r>
              <a:rPr sz="3200" spc="-20" dirty="0"/>
              <a:t>Horizontal</a:t>
            </a:r>
            <a:r>
              <a:rPr sz="3200" spc="15" dirty="0"/>
              <a:t> </a:t>
            </a:r>
            <a:r>
              <a:rPr sz="3200" spc="-10" dirty="0"/>
              <a:t>com</a:t>
            </a:r>
            <a:r>
              <a:rPr sz="3200" spc="5" dirty="0"/>
              <a:t> </a:t>
            </a:r>
            <a:r>
              <a:rPr sz="3200" spc="-20" dirty="0"/>
              <a:t>Pos.</a:t>
            </a:r>
            <a:r>
              <a:rPr sz="3200" dirty="0"/>
              <a:t> </a:t>
            </a:r>
            <a:r>
              <a:rPr sz="3200" spc="-15" dirty="0"/>
              <a:t>Absoluto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933700" y="1380744"/>
            <a:ext cx="6324600" cy="4345305"/>
            <a:chOff x="2933700" y="1380744"/>
            <a:chExt cx="6324600" cy="43453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3700" y="1380744"/>
              <a:ext cx="6324600" cy="43449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02280" y="1449324"/>
              <a:ext cx="6192520" cy="4212590"/>
            </a:xfrm>
            <a:custGeom>
              <a:avLst/>
              <a:gdLst/>
              <a:ahLst/>
              <a:cxnLst/>
              <a:rect l="l" t="t" r="r" b="b"/>
              <a:pathLst>
                <a:path w="6192520" h="4212590">
                  <a:moveTo>
                    <a:pt x="6192012" y="0"/>
                  </a:moveTo>
                  <a:lnTo>
                    <a:pt x="0" y="0"/>
                  </a:lnTo>
                  <a:lnTo>
                    <a:pt x="0" y="4212336"/>
                  </a:lnTo>
                  <a:lnTo>
                    <a:pt x="6192012" y="4212336"/>
                  </a:lnTo>
                  <a:lnTo>
                    <a:pt x="6192012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02280" y="1449324"/>
              <a:ext cx="6192520" cy="4212590"/>
            </a:xfrm>
            <a:custGeom>
              <a:avLst/>
              <a:gdLst/>
              <a:ahLst/>
              <a:cxnLst/>
              <a:rect l="l" t="t" r="r" b="b"/>
              <a:pathLst>
                <a:path w="6192520" h="4212590">
                  <a:moveTo>
                    <a:pt x="0" y="4212336"/>
                  </a:moveTo>
                  <a:lnTo>
                    <a:pt x="6192012" y="4212336"/>
                  </a:lnTo>
                  <a:lnTo>
                    <a:pt x="6192012" y="0"/>
                  </a:lnTo>
                  <a:lnTo>
                    <a:pt x="0" y="0"/>
                  </a:lnTo>
                  <a:lnTo>
                    <a:pt x="0" y="421233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1664" y="2795016"/>
              <a:ext cx="2334767" cy="15133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00244" y="2863596"/>
              <a:ext cx="2202180" cy="1381125"/>
            </a:xfrm>
            <a:custGeom>
              <a:avLst/>
              <a:gdLst/>
              <a:ahLst/>
              <a:cxnLst/>
              <a:rect l="l" t="t" r="r" b="b"/>
              <a:pathLst>
                <a:path w="2202179" h="1381125">
                  <a:moveTo>
                    <a:pt x="2202179" y="0"/>
                  </a:moveTo>
                  <a:lnTo>
                    <a:pt x="0" y="0"/>
                  </a:lnTo>
                  <a:lnTo>
                    <a:pt x="0" y="1380743"/>
                  </a:lnTo>
                  <a:lnTo>
                    <a:pt x="2202179" y="1380743"/>
                  </a:lnTo>
                  <a:lnTo>
                    <a:pt x="2202179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00244" y="2863596"/>
              <a:ext cx="2202180" cy="1381125"/>
            </a:xfrm>
            <a:custGeom>
              <a:avLst/>
              <a:gdLst/>
              <a:ahLst/>
              <a:cxnLst/>
              <a:rect l="l" t="t" r="r" b="b"/>
              <a:pathLst>
                <a:path w="2202179" h="1381125">
                  <a:moveTo>
                    <a:pt x="0" y="1380743"/>
                  </a:moveTo>
                  <a:lnTo>
                    <a:pt x="2202179" y="1380743"/>
                  </a:lnTo>
                  <a:lnTo>
                    <a:pt x="2202179" y="0"/>
                  </a:lnTo>
                  <a:lnTo>
                    <a:pt x="0" y="0"/>
                  </a:lnTo>
                  <a:lnTo>
                    <a:pt x="0" y="1380743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02280" y="1449324"/>
              <a:ext cx="6193155" cy="4211955"/>
            </a:xfrm>
            <a:custGeom>
              <a:avLst/>
              <a:gdLst/>
              <a:ahLst/>
              <a:cxnLst/>
              <a:rect l="l" t="t" r="r" b="b"/>
              <a:pathLst>
                <a:path w="6193155" h="4211955">
                  <a:moveTo>
                    <a:pt x="3096768" y="0"/>
                  </a:moveTo>
                  <a:lnTo>
                    <a:pt x="3096768" y="4211370"/>
                  </a:lnTo>
                </a:path>
                <a:path w="6193155" h="4211955">
                  <a:moveTo>
                    <a:pt x="6192647" y="2106167"/>
                  </a:moveTo>
                  <a:lnTo>
                    <a:pt x="0" y="2106167"/>
                  </a:lnTo>
                </a:path>
              </a:pathLst>
            </a:custGeom>
            <a:ln w="3175">
              <a:solidFill>
                <a:srgbClr val="7E7E7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98726" y="3521202"/>
            <a:ext cx="8007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solidFill>
                  <a:srgbClr val="00AFEF"/>
                </a:solidFill>
                <a:latin typeface="Calibri"/>
                <a:cs typeface="Calibri"/>
              </a:rPr>
              <a:t>top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=</a:t>
            </a:r>
            <a:r>
              <a:rPr sz="1700" i="1" spc="-5" dirty="0">
                <a:solidFill>
                  <a:srgbClr val="00AF50"/>
                </a:solidFill>
                <a:latin typeface="Calibri"/>
                <a:cs typeface="Calibri"/>
              </a:rPr>
              <a:t>50%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39258" y="5771032"/>
            <a:ext cx="800735" cy="241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20"/>
              </a:lnSpc>
            </a:pPr>
            <a:r>
              <a:rPr sz="1700" i="1" dirty="0">
                <a:solidFill>
                  <a:srgbClr val="00AFEF"/>
                </a:solidFill>
                <a:latin typeface="Calibri"/>
                <a:cs typeface="Calibri"/>
              </a:rPr>
              <a:t>le</a:t>
            </a:r>
            <a:r>
              <a:rPr sz="1700" i="1" spc="-5" dirty="0">
                <a:solidFill>
                  <a:srgbClr val="00AFEF"/>
                </a:solidFill>
                <a:latin typeface="Calibri"/>
                <a:cs typeface="Calibri"/>
              </a:rPr>
              <a:t>f</a:t>
            </a:r>
            <a:r>
              <a:rPr sz="1700" i="1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=</a:t>
            </a:r>
            <a:r>
              <a:rPr sz="1700" i="1" dirty="0">
                <a:solidFill>
                  <a:srgbClr val="00AF50"/>
                </a:solidFill>
                <a:latin typeface="Calibri"/>
                <a:cs typeface="Calibri"/>
              </a:rPr>
              <a:t>50%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3002279" y="4333747"/>
            <a:ext cx="3144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solidFill>
                  <a:srgbClr val="00AFEF"/>
                </a:solidFill>
                <a:latin typeface="Calibri"/>
                <a:cs typeface="Calibri"/>
              </a:rPr>
              <a:t>transform</a:t>
            </a:r>
            <a:r>
              <a:rPr sz="1400" i="1" spc="-5" dirty="0">
                <a:solidFill>
                  <a:srgbClr val="00CC00"/>
                </a:solidFill>
                <a:latin typeface="Calibri"/>
                <a:cs typeface="Calibri"/>
              </a:rPr>
              <a:t>:</a:t>
            </a:r>
            <a:r>
              <a:rPr sz="1400" i="1" spc="-25" dirty="0">
                <a:solidFill>
                  <a:srgbClr val="00CC00"/>
                </a:solidFill>
                <a:latin typeface="Calibri"/>
                <a:cs typeface="Calibri"/>
              </a:rPr>
              <a:t> </a:t>
            </a:r>
            <a:r>
              <a:rPr sz="1400" i="1" spc="-5" dirty="0">
                <a:solidFill>
                  <a:srgbClr val="00AF50"/>
                </a:solidFill>
                <a:latin typeface="Calibri"/>
                <a:cs typeface="Calibri"/>
              </a:rPr>
              <a:t>transl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0635" y="4333747"/>
            <a:ext cx="30937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solidFill>
                  <a:srgbClr val="00AF50"/>
                </a:solidFill>
                <a:latin typeface="Calibri"/>
                <a:cs typeface="Calibri"/>
              </a:rPr>
              <a:t>ate(-50%,</a:t>
            </a:r>
            <a:r>
              <a:rPr sz="1400" i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00AF50"/>
                </a:solidFill>
                <a:latin typeface="Calibri"/>
                <a:cs typeface="Calibri"/>
              </a:rPr>
              <a:t>-50%);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494" y="302513"/>
            <a:ext cx="93497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Centralizando</a:t>
            </a:r>
            <a:r>
              <a:rPr sz="3200" spc="20" dirty="0"/>
              <a:t> </a:t>
            </a:r>
            <a:r>
              <a:rPr sz="3200" spc="-5" dirty="0"/>
              <a:t>na</a:t>
            </a:r>
            <a:r>
              <a:rPr sz="3200" spc="5" dirty="0"/>
              <a:t> </a:t>
            </a:r>
            <a:r>
              <a:rPr sz="3200" spc="-25" dirty="0"/>
              <a:t>Vertical</a:t>
            </a:r>
            <a:r>
              <a:rPr sz="3200" spc="5" dirty="0"/>
              <a:t> </a:t>
            </a:r>
            <a:r>
              <a:rPr sz="3200" dirty="0"/>
              <a:t>e </a:t>
            </a:r>
            <a:r>
              <a:rPr sz="3200" spc="-20" dirty="0"/>
              <a:t>Horizontal</a:t>
            </a:r>
            <a:r>
              <a:rPr sz="3200" spc="15" dirty="0"/>
              <a:t> </a:t>
            </a:r>
            <a:r>
              <a:rPr sz="3200" spc="-10" dirty="0"/>
              <a:t>com</a:t>
            </a:r>
            <a:r>
              <a:rPr sz="3200" spc="5" dirty="0"/>
              <a:t> </a:t>
            </a:r>
            <a:r>
              <a:rPr sz="3200" spc="-20" dirty="0"/>
              <a:t>Pos.</a:t>
            </a:r>
            <a:r>
              <a:rPr sz="3200" dirty="0"/>
              <a:t> </a:t>
            </a:r>
            <a:r>
              <a:rPr sz="3200" spc="-15" dirty="0"/>
              <a:t>Absoluto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60" y="1124711"/>
            <a:ext cx="4713732" cy="5013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1947" y="1124711"/>
            <a:ext cx="4012692" cy="50139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494" y="302513"/>
            <a:ext cx="93497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Centralizando</a:t>
            </a:r>
            <a:r>
              <a:rPr sz="3200" spc="20" dirty="0"/>
              <a:t> </a:t>
            </a:r>
            <a:r>
              <a:rPr sz="3200" spc="-5" dirty="0"/>
              <a:t>na</a:t>
            </a:r>
            <a:r>
              <a:rPr sz="3200" spc="5" dirty="0"/>
              <a:t> </a:t>
            </a:r>
            <a:r>
              <a:rPr sz="3200" spc="-25" dirty="0"/>
              <a:t>Vertical</a:t>
            </a:r>
            <a:r>
              <a:rPr sz="3200" spc="5" dirty="0"/>
              <a:t> </a:t>
            </a:r>
            <a:r>
              <a:rPr sz="3200" dirty="0"/>
              <a:t>e </a:t>
            </a:r>
            <a:r>
              <a:rPr sz="3200" spc="-20" dirty="0"/>
              <a:t>Horizontal</a:t>
            </a:r>
            <a:r>
              <a:rPr sz="3200" spc="15" dirty="0"/>
              <a:t> </a:t>
            </a:r>
            <a:r>
              <a:rPr sz="3200" spc="-10" dirty="0"/>
              <a:t>com</a:t>
            </a:r>
            <a:r>
              <a:rPr sz="3200" spc="5" dirty="0"/>
              <a:t> </a:t>
            </a:r>
            <a:r>
              <a:rPr sz="3200" spc="-20" dirty="0"/>
              <a:t>Pos.</a:t>
            </a:r>
            <a:r>
              <a:rPr sz="3200" dirty="0"/>
              <a:t> </a:t>
            </a:r>
            <a:r>
              <a:rPr sz="3200" spc="-15" dirty="0"/>
              <a:t>Absoluto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9052" y="2036064"/>
            <a:ext cx="4091940" cy="334213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96000" y="1700783"/>
            <a:ext cx="4430395" cy="4008120"/>
            <a:chOff x="6096000" y="1700783"/>
            <a:chExt cx="4430395" cy="40081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700783"/>
              <a:ext cx="4430267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7627" y="1772411"/>
              <a:ext cx="4291583" cy="38694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64452" y="1769236"/>
              <a:ext cx="4298315" cy="3876040"/>
            </a:xfrm>
            <a:custGeom>
              <a:avLst/>
              <a:gdLst/>
              <a:ahLst/>
              <a:cxnLst/>
              <a:rect l="l" t="t" r="r" b="b"/>
              <a:pathLst>
                <a:path w="4298315" h="3876040">
                  <a:moveTo>
                    <a:pt x="0" y="3875786"/>
                  </a:moveTo>
                  <a:lnTo>
                    <a:pt x="4297933" y="3875786"/>
                  </a:lnTo>
                  <a:lnTo>
                    <a:pt x="4297933" y="0"/>
                  </a:lnTo>
                  <a:lnTo>
                    <a:pt x="0" y="0"/>
                  </a:lnTo>
                  <a:lnTo>
                    <a:pt x="0" y="387578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2535" y="1677558"/>
            <a:ext cx="6181090" cy="96583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83845" indent="-271780">
              <a:lnSpc>
                <a:spcPct val="100000"/>
              </a:lnSpc>
              <a:spcBef>
                <a:spcPts val="97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83845" algn="l"/>
                <a:tab pos="28448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Define-se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uma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largura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com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i="1" spc="-5" dirty="0">
                <a:solidFill>
                  <a:srgbClr val="00AFEF"/>
                </a:solidFill>
                <a:latin typeface="Consolas"/>
                <a:cs typeface="Consolas"/>
              </a:rPr>
              <a:t>width</a:t>
            </a:r>
            <a:endParaRPr sz="2200">
              <a:latin typeface="Consolas"/>
              <a:cs typeface="Consolas"/>
            </a:endParaRPr>
          </a:p>
          <a:p>
            <a:pPr marL="283845" indent="-27178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83845" algn="l"/>
                <a:tab pos="28448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Coloca-se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margens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laterais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automático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200" i="1" dirty="0">
                <a:solidFill>
                  <a:srgbClr val="00AF50"/>
                </a:solidFill>
                <a:latin typeface="Consolas"/>
                <a:cs typeface="Consolas"/>
              </a:rPr>
              <a:t>auto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7466" y="302513"/>
            <a:ext cx="90366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Centralizando</a:t>
            </a:r>
            <a:r>
              <a:rPr sz="3200" spc="15" dirty="0"/>
              <a:t> </a:t>
            </a:r>
            <a:r>
              <a:rPr sz="3200" spc="-5" dirty="0"/>
              <a:t>Bloco</a:t>
            </a:r>
            <a:r>
              <a:rPr sz="3200" spc="-10" dirty="0"/>
              <a:t> </a:t>
            </a:r>
            <a:r>
              <a:rPr sz="3200" spc="-5" dirty="0"/>
              <a:t>na</a:t>
            </a:r>
            <a:r>
              <a:rPr sz="3200" spc="10" dirty="0"/>
              <a:t> </a:t>
            </a:r>
            <a:r>
              <a:rPr sz="3200" spc="-20" dirty="0"/>
              <a:t>Horizontal</a:t>
            </a:r>
            <a:r>
              <a:rPr sz="3200" spc="15" dirty="0"/>
              <a:t> </a:t>
            </a:r>
            <a:r>
              <a:rPr sz="3200" spc="-10" dirty="0"/>
              <a:t>com</a:t>
            </a:r>
            <a:r>
              <a:rPr sz="3200" spc="15" dirty="0"/>
              <a:t> </a:t>
            </a:r>
            <a:r>
              <a:rPr sz="3200" b="1" spc="-5" dirty="0">
                <a:latin typeface="Calibri"/>
                <a:cs typeface="Calibri"/>
              </a:rPr>
              <a:t>width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dirty="0"/>
              <a:t>e</a:t>
            </a:r>
            <a:r>
              <a:rPr sz="3200" spc="-10" dirty="0"/>
              <a:t> </a:t>
            </a:r>
            <a:r>
              <a:rPr sz="3200" b="1" spc="-10" dirty="0">
                <a:latin typeface="Calibri"/>
                <a:cs typeface="Calibri"/>
              </a:rPr>
              <a:t>margin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06395" y="2820923"/>
            <a:ext cx="7117080" cy="1499870"/>
            <a:chOff x="2406395" y="2820923"/>
            <a:chExt cx="7117080" cy="1499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6395" y="2820923"/>
              <a:ext cx="7117080" cy="14996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0423" y="2862071"/>
              <a:ext cx="2548128" cy="14295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74975" y="2889503"/>
              <a:ext cx="6985000" cy="1367155"/>
            </a:xfrm>
            <a:custGeom>
              <a:avLst/>
              <a:gdLst/>
              <a:ahLst/>
              <a:cxnLst/>
              <a:rect l="l" t="t" r="r" b="b"/>
              <a:pathLst>
                <a:path w="6985000" h="1367154">
                  <a:moveTo>
                    <a:pt x="6984492" y="0"/>
                  </a:moveTo>
                  <a:lnTo>
                    <a:pt x="0" y="0"/>
                  </a:lnTo>
                  <a:lnTo>
                    <a:pt x="0" y="1367028"/>
                  </a:lnTo>
                  <a:lnTo>
                    <a:pt x="6984492" y="1367028"/>
                  </a:lnTo>
                  <a:lnTo>
                    <a:pt x="69844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74975" y="2889503"/>
              <a:ext cx="6985000" cy="1367155"/>
            </a:xfrm>
            <a:custGeom>
              <a:avLst/>
              <a:gdLst/>
              <a:ahLst/>
              <a:cxnLst/>
              <a:rect l="l" t="t" r="r" b="b"/>
              <a:pathLst>
                <a:path w="6985000" h="1367154">
                  <a:moveTo>
                    <a:pt x="0" y="1367028"/>
                  </a:moveTo>
                  <a:lnTo>
                    <a:pt x="6984492" y="1367028"/>
                  </a:lnTo>
                  <a:lnTo>
                    <a:pt x="6984492" y="0"/>
                  </a:lnTo>
                  <a:lnTo>
                    <a:pt x="0" y="0"/>
                  </a:lnTo>
                  <a:lnTo>
                    <a:pt x="0" y="1367028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74976" y="2889504"/>
            <a:ext cx="6985000" cy="136715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58775">
              <a:lnSpc>
                <a:spcPct val="100000"/>
              </a:lnSpc>
              <a:spcBef>
                <a:spcPts val="740"/>
              </a:spcBef>
            </a:pPr>
            <a:r>
              <a:rPr sz="1800" b="1" spc="-10" dirty="0">
                <a:solidFill>
                  <a:srgbClr val="E36C09"/>
                </a:solidFill>
                <a:latin typeface="Consolas"/>
                <a:cs typeface="Consolas"/>
              </a:rPr>
              <a:t>body</a:t>
            </a:r>
            <a:r>
              <a:rPr sz="1800" b="1" spc="-65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625475">
              <a:lnSpc>
                <a:spcPct val="100000"/>
              </a:lnSpc>
            </a:pP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width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800" spc="-5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60%</a:t>
            </a:r>
            <a:r>
              <a:rPr sz="1800" spc="-5" dirty="0">
                <a:solidFill>
                  <a:srgbClr val="00CC00"/>
                </a:solidFill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62547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margin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800" spc="-3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0</a:t>
            </a:r>
            <a:r>
              <a:rPr sz="1800" spc="-5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auto</a:t>
            </a:r>
            <a:r>
              <a:rPr sz="1800" spc="-5" dirty="0">
                <a:solidFill>
                  <a:srgbClr val="00CC00"/>
                </a:solidFill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358775">
              <a:lnSpc>
                <a:spcPct val="100000"/>
              </a:lnSpc>
            </a:pP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48483" y="4443971"/>
            <a:ext cx="7175500" cy="897890"/>
            <a:chOff x="2348483" y="4443971"/>
            <a:chExt cx="7175500" cy="8978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6395" y="4471428"/>
              <a:ext cx="7117080" cy="857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8483" y="4443971"/>
              <a:ext cx="6115812" cy="89764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474976" y="4539996"/>
            <a:ext cx="6985000" cy="725805"/>
          </a:xfrm>
          <a:prstGeom prst="rect">
            <a:avLst/>
          </a:prstGeom>
          <a:solidFill>
            <a:srgbClr val="FFFFE4"/>
          </a:solidFill>
          <a:ln w="6350">
            <a:solidFill>
              <a:srgbClr val="548ED4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sz="2000" spc="-25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centralizar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05868"/>
                </a:solidFill>
                <a:latin typeface="Calibri"/>
                <a:cs typeface="Calibri"/>
              </a:rPr>
              <a:t>texto</a:t>
            </a:r>
            <a:r>
              <a:rPr sz="20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dentro</a:t>
            </a:r>
            <a:r>
              <a:rPr sz="20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05868"/>
                </a:solidFill>
                <a:latin typeface="Calibri"/>
                <a:cs typeface="Calibri"/>
              </a:rPr>
              <a:t>de um</a:t>
            </a:r>
            <a:r>
              <a:rPr sz="2000" spc="-15" dirty="0">
                <a:solidFill>
                  <a:srgbClr val="205868"/>
                </a:solidFill>
                <a:latin typeface="Calibri"/>
                <a:cs typeface="Calibri"/>
              </a:rPr>
              <a:t> elemento,</a:t>
            </a:r>
            <a:r>
              <a:rPr sz="20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05868"/>
                </a:solidFill>
                <a:latin typeface="Calibri"/>
                <a:cs typeface="Calibri"/>
              </a:rPr>
              <a:t>utilize:</a:t>
            </a:r>
            <a:endParaRPr sz="20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solidFill>
                  <a:srgbClr val="00AFEF"/>
                </a:solidFill>
                <a:latin typeface="Consolas"/>
                <a:cs typeface="Consolas"/>
              </a:rPr>
              <a:t>text-alig</a:t>
            </a:r>
            <a:r>
              <a:rPr sz="1700" dirty="0">
                <a:solidFill>
                  <a:srgbClr val="00AFEF"/>
                </a:solidFill>
                <a:latin typeface="Consolas"/>
                <a:cs typeface="Consolas"/>
              </a:rPr>
              <a:t>n:</a:t>
            </a:r>
            <a:r>
              <a:rPr sz="1700" spc="-32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AF50"/>
                </a:solidFill>
                <a:latin typeface="Consolas"/>
                <a:cs typeface="Consolas"/>
              </a:rPr>
              <a:t>center</a:t>
            </a:r>
            <a:r>
              <a:rPr sz="1700" dirty="0">
                <a:solidFill>
                  <a:srgbClr val="205868"/>
                </a:solidFill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23516" y="6644638"/>
            <a:ext cx="199644" cy="201166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526" y="2034558"/>
            <a:ext cx="7710805" cy="8210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434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Indica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um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estado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em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particular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do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r>
              <a:rPr sz="22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selecionado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6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Palavra-chave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adicionada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um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seletor,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precedida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por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dois-pontos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12945" y="235458"/>
            <a:ext cx="31661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Pseudo-Classes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27732" y="3051035"/>
            <a:ext cx="3013075" cy="1235075"/>
            <a:chOff x="2427732" y="3051035"/>
            <a:chExt cx="3013075" cy="12350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7732" y="3051035"/>
              <a:ext cx="3012947" cy="12344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3452" y="3093719"/>
              <a:ext cx="2171700" cy="11551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96312" y="3119627"/>
              <a:ext cx="2880360" cy="1102360"/>
            </a:xfrm>
            <a:custGeom>
              <a:avLst/>
              <a:gdLst/>
              <a:ahLst/>
              <a:cxnLst/>
              <a:rect l="l" t="t" r="r" b="b"/>
              <a:pathLst>
                <a:path w="2880360" h="1102360">
                  <a:moveTo>
                    <a:pt x="2880360" y="0"/>
                  </a:moveTo>
                  <a:lnTo>
                    <a:pt x="0" y="0"/>
                  </a:lnTo>
                  <a:lnTo>
                    <a:pt x="0" y="1101852"/>
                  </a:lnTo>
                  <a:lnTo>
                    <a:pt x="2880360" y="1101852"/>
                  </a:lnTo>
                  <a:lnTo>
                    <a:pt x="2880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96312" y="3119627"/>
              <a:ext cx="2880360" cy="1102360"/>
            </a:xfrm>
            <a:custGeom>
              <a:avLst/>
              <a:gdLst/>
              <a:ahLst/>
              <a:cxnLst/>
              <a:rect l="l" t="t" r="r" b="b"/>
              <a:pathLst>
                <a:path w="2880360" h="1102360">
                  <a:moveTo>
                    <a:pt x="0" y="1101852"/>
                  </a:moveTo>
                  <a:lnTo>
                    <a:pt x="2880360" y="1101852"/>
                  </a:lnTo>
                  <a:lnTo>
                    <a:pt x="2880360" y="0"/>
                  </a:lnTo>
                  <a:lnTo>
                    <a:pt x="0" y="0"/>
                  </a:lnTo>
                  <a:lnTo>
                    <a:pt x="0" y="110185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96311" y="3119627"/>
            <a:ext cx="2880360" cy="11023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745"/>
              </a:spcBef>
            </a:pP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a:</a:t>
            </a:r>
            <a:r>
              <a:rPr sz="1800" b="1" spc="-5" dirty="0">
                <a:solidFill>
                  <a:srgbClr val="E36C09"/>
                </a:solidFill>
                <a:latin typeface="Consolas"/>
                <a:cs typeface="Consolas"/>
              </a:rPr>
              <a:t>visited</a:t>
            </a:r>
            <a:r>
              <a:rPr sz="1800" b="1" spc="-7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445770">
              <a:lnSpc>
                <a:spcPct val="100000"/>
              </a:lnSpc>
            </a:pP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color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8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gray</a:t>
            </a:r>
            <a:r>
              <a:rPr sz="1800" spc="-5" dirty="0">
                <a:solidFill>
                  <a:srgbClr val="00CC00"/>
                </a:solidFill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179070">
              <a:lnSpc>
                <a:spcPct val="100000"/>
              </a:lnSpc>
            </a:pP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6871" y="3233166"/>
            <a:ext cx="2140585" cy="803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Os links </a:t>
            </a:r>
            <a:r>
              <a:rPr sz="1700" b="1" i="1" dirty="0">
                <a:solidFill>
                  <a:srgbClr val="205868"/>
                </a:solidFill>
                <a:latin typeface="Calibri"/>
                <a:cs typeface="Calibri"/>
              </a:rPr>
              <a:t>que </a:t>
            </a:r>
            <a:r>
              <a:rPr sz="1700" b="1" i="1" spc="-5" dirty="0">
                <a:solidFill>
                  <a:srgbClr val="205868"/>
                </a:solidFill>
                <a:latin typeface="Calibri"/>
                <a:cs typeface="Calibri"/>
              </a:rPr>
              <a:t>já foram </a:t>
            </a:r>
            <a:r>
              <a:rPr sz="1700" b="1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b="1" i="1" spc="-5" dirty="0">
                <a:solidFill>
                  <a:srgbClr val="205868"/>
                </a:solidFill>
                <a:latin typeface="Calibri"/>
                <a:cs typeface="Calibri"/>
              </a:rPr>
              <a:t>visitados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aparecerão na </a:t>
            </a:r>
            <a:r>
              <a:rPr sz="1700" i="1" spc="-37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cor </a:t>
            </a:r>
            <a:r>
              <a:rPr sz="1700" i="1" spc="-10" dirty="0">
                <a:solidFill>
                  <a:srgbClr val="205868"/>
                </a:solidFill>
                <a:latin typeface="Calibri"/>
                <a:cs typeface="Calibri"/>
              </a:rPr>
              <a:t>cinza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27732" y="4346435"/>
            <a:ext cx="3013075" cy="1235075"/>
            <a:chOff x="2427732" y="4346435"/>
            <a:chExt cx="3013075" cy="123507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7732" y="4346435"/>
              <a:ext cx="3012947" cy="12344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3452" y="4389120"/>
              <a:ext cx="2924555" cy="11551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96312" y="4415028"/>
              <a:ext cx="2880360" cy="1102360"/>
            </a:xfrm>
            <a:custGeom>
              <a:avLst/>
              <a:gdLst/>
              <a:ahLst/>
              <a:cxnLst/>
              <a:rect l="l" t="t" r="r" b="b"/>
              <a:pathLst>
                <a:path w="2880360" h="1102360">
                  <a:moveTo>
                    <a:pt x="2880360" y="0"/>
                  </a:moveTo>
                  <a:lnTo>
                    <a:pt x="0" y="0"/>
                  </a:lnTo>
                  <a:lnTo>
                    <a:pt x="0" y="1101852"/>
                  </a:lnTo>
                  <a:lnTo>
                    <a:pt x="2880360" y="1101852"/>
                  </a:lnTo>
                  <a:lnTo>
                    <a:pt x="2880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96311" y="4415028"/>
            <a:ext cx="2880360" cy="1102360"/>
          </a:xfrm>
          <a:prstGeom prst="rect">
            <a:avLst/>
          </a:prstGeom>
          <a:ln w="6350">
            <a:solidFill>
              <a:srgbClr val="548ED4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750"/>
              </a:spcBef>
            </a:pP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input:</a:t>
            </a:r>
            <a:r>
              <a:rPr sz="1800" b="1" spc="-5" dirty="0">
                <a:solidFill>
                  <a:srgbClr val="E36C09"/>
                </a:solidFill>
                <a:latin typeface="Consolas"/>
                <a:cs typeface="Consolas"/>
              </a:rPr>
              <a:t>invalid</a:t>
            </a:r>
            <a:r>
              <a:rPr sz="1800" b="1" spc="-7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44577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border-color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800" spc="-6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red</a:t>
            </a:r>
            <a:r>
              <a:rPr sz="1800" spc="-5" dirty="0">
                <a:solidFill>
                  <a:srgbClr val="00CC00"/>
                </a:solidFill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179070">
              <a:lnSpc>
                <a:spcPct val="100000"/>
              </a:lnSpc>
            </a:pP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5706871" y="4529454"/>
            <a:ext cx="4185920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Os</a:t>
            </a:r>
            <a:r>
              <a:rPr sz="1700" i="1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campos</a:t>
            </a:r>
            <a:r>
              <a:rPr sz="17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7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tipo</a:t>
            </a:r>
            <a:r>
              <a:rPr sz="1700" i="1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input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 aparecerão com</a:t>
            </a:r>
            <a:r>
              <a:rPr sz="17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borda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vermelha</a:t>
            </a:r>
            <a:r>
              <a:rPr sz="1700" i="1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b="1" i="1" dirty="0">
                <a:solidFill>
                  <a:srgbClr val="205868"/>
                </a:solidFill>
                <a:latin typeface="Calibri"/>
                <a:cs typeface="Calibri"/>
              </a:rPr>
              <a:t>quando o </a:t>
            </a:r>
            <a:r>
              <a:rPr sz="1700" b="1" i="1" spc="-5" dirty="0">
                <a:solidFill>
                  <a:srgbClr val="205868"/>
                </a:solidFill>
                <a:latin typeface="Calibri"/>
                <a:cs typeface="Calibri"/>
              </a:rPr>
              <a:t>conteúdo </a:t>
            </a:r>
            <a:r>
              <a:rPr sz="1700" b="1" i="1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1700" b="1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b="1" i="1" spc="-5" dirty="0">
                <a:solidFill>
                  <a:srgbClr val="205868"/>
                </a:solidFill>
                <a:latin typeface="Calibri"/>
                <a:cs typeface="Calibri"/>
              </a:rPr>
              <a:t>inválido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(por </a:t>
            </a:r>
            <a:r>
              <a:rPr sz="1700" i="1" spc="-10" dirty="0">
                <a:solidFill>
                  <a:srgbClr val="205868"/>
                </a:solidFill>
                <a:latin typeface="Calibri"/>
                <a:cs typeface="Calibri"/>
              </a:rPr>
              <a:t>ex.,</a:t>
            </a:r>
            <a:r>
              <a:rPr sz="1700" i="1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um</a:t>
            </a:r>
            <a:r>
              <a:rPr sz="17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campo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e-mail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10" dirty="0">
                <a:solidFill>
                  <a:srgbClr val="205868"/>
                </a:solidFill>
                <a:latin typeface="Calibri"/>
                <a:cs typeface="Calibri"/>
              </a:rPr>
              <a:t>faltando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 @)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0716" y="268985"/>
            <a:ext cx="529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Exemplos</a:t>
            </a:r>
            <a:r>
              <a:rPr sz="3600" spc="-20" dirty="0"/>
              <a:t> </a:t>
            </a:r>
            <a:r>
              <a:rPr sz="3600" spc="-5" dirty="0"/>
              <a:t>de</a:t>
            </a:r>
            <a:r>
              <a:rPr sz="3600" spc="-55" dirty="0"/>
              <a:t> </a:t>
            </a:r>
            <a:r>
              <a:rPr sz="3600" spc="-10" dirty="0"/>
              <a:t>Pseudo-Classes</a:t>
            </a:r>
            <a:endParaRPr sz="360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870964" y="3234689"/>
            <a:ext cx="73914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5" dirty="0">
                <a:solidFill>
                  <a:srgbClr val="E36C09"/>
                </a:solidFill>
                <a:latin typeface="Consolas"/>
                <a:cs typeface="Consolas"/>
              </a:rPr>
              <a:t>:hover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55821" y="3234689"/>
            <a:ext cx="3199130" cy="483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Usuário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interage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elem.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sem</a:t>
            </a:r>
            <a:r>
              <a:rPr sz="16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ativar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Ex.:</a:t>
            </a:r>
            <a:r>
              <a:rPr sz="14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ponteiro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mouse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 sobre</a:t>
            </a:r>
            <a:r>
              <a:rPr sz="14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8661" y="3224022"/>
            <a:ext cx="29400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spc="-10" dirty="0">
                <a:solidFill>
                  <a:srgbClr val="E36C09"/>
                </a:solidFill>
                <a:latin typeface="Consolas"/>
                <a:cs typeface="Consolas"/>
              </a:rPr>
              <a:t>a:hover</a:t>
            </a:r>
            <a:r>
              <a:rPr sz="1600" i="1" spc="-5" dirty="0">
                <a:solidFill>
                  <a:srgbClr val="E36C09"/>
                </a:solidFill>
                <a:latin typeface="Consolas"/>
                <a:cs typeface="Consolas"/>
              </a:rPr>
              <a:t>,</a:t>
            </a:r>
            <a:r>
              <a:rPr sz="1600" i="1" spc="-15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600" i="1" spc="-10" dirty="0">
                <a:solidFill>
                  <a:srgbClr val="E36C09"/>
                </a:solidFill>
                <a:latin typeface="Consolas"/>
                <a:cs typeface="Consolas"/>
              </a:rPr>
              <a:t>button:hove</a:t>
            </a:r>
            <a:r>
              <a:rPr sz="1600" i="1" spc="-5" dirty="0">
                <a:solidFill>
                  <a:srgbClr val="E36C09"/>
                </a:solidFill>
                <a:latin typeface="Consolas"/>
                <a:cs typeface="Consolas"/>
              </a:rPr>
              <a:t>r</a:t>
            </a:r>
            <a:r>
              <a:rPr sz="1600" i="1" spc="-50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700" i="1" spc="-5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r>
              <a:rPr sz="1400" i="1" spc="-5" dirty="0">
                <a:solidFill>
                  <a:srgbClr val="7E7E7E"/>
                </a:solidFill>
                <a:latin typeface="Consolas"/>
                <a:cs typeface="Consolas"/>
              </a:rPr>
              <a:t>...</a:t>
            </a:r>
            <a:r>
              <a:rPr sz="1700" i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0964" y="4053332"/>
            <a:ext cx="85788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E36C09"/>
                </a:solidFill>
                <a:latin typeface="Consolas"/>
                <a:cs typeface="Consolas"/>
              </a:rPr>
              <a:t>:active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5821" y="4051808"/>
            <a:ext cx="3206115" cy="50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Estado</a:t>
            </a:r>
            <a:r>
              <a:rPr sz="1700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ativo</a:t>
            </a:r>
            <a:r>
              <a:rPr sz="17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7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Ex.:</a:t>
            </a:r>
            <a:r>
              <a:rPr sz="14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botão do mouse</a:t>
            </a:r>
            <a:r>
              <a:rPr sz="14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pres.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sobre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o</a:t>
            </a:r>
            <a:r>
              <a:rPr sz="14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8661" y="4051808"/>
            <a:ext cx="27495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" dirty="0">
                <a:solidFill>
                  <a:srgbClr val="E36C09"/>
                </a:solidFill>
                <a:latin typeface="Consolas"/>
                <a:cs typeface="Consolas"/>
              </a:rPr>
              <a:t>a:active</a:t>
            </a:r>
            <a:r>
              <a:rPr sz="1700" i="1" dirty="0">
                <a:solidFill>
                  <a:srgbClr val="E36C09"/>
                </a:solidFill>
                <a:latin typeface="Consolas"/>
                <a:cs typeface="Consolas"/>
              </a:rPr>
              <a:t>,</a:t>
            </a:r>
            <a:r>
              <a:rPr sz="1700" i="1" spc="1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700" i="1" spc="-5" dirty="0">
                <a:solidFill>
                  <a:srgbClr val="E36C09"/>
                </a:solidFill>
                <a:latin typeface="Consolas"/>
                <a:cs typeface="Consolas"/>
              </a:rPr>
              <a:t>p:activ</a:t>
            </a:r>
            <a:r>
              <a:rPr sz="1700" i="1" dirty="0">
                <a:solidFill>
                  <a:srgbClr val="E36C09"/>
                </a:solidFill>
                <a:latin typeface="Consolas"/>
                <a:cs typeface="Consolas"/>
              </a:rPr>
              <a:t>e</a:t>
            </a:r>
            <a:r>
              <a:rPr sz="1700" i="1" spc="-53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700" i="1" spc="-5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r>
              <a:rPr sz="1400" i="1" spc="-5" dirty="0">
                <a:solidFill>
                  <a:srgbClr val="7E7E7E"/>
                </a:solidFill>
                <a:latin typeface="Consolas"/>
                <a:cs typeface="Consolas"/>
              </a:rPr>
              <a:t>...</a:t>
            </a:r>
            <a:r>
              <a:rPr sz="1700" i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47088" y="2074036"/>
          <a:ext cx="8426449" cy="731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2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542">
                <a:tc>
                  <a:txBody>
                    <a:bodyPr/>
                    <a:lstStyle/>
                    <a:p>
                      <a:pPr marL="35560">
                        <a:lnSpc>
                          <a:spcPts val="1780"/>
                        </a:lnSpc>
                      </a:pPr>
                      <a:r>
                        <a:rPr sz="1800" spc="-5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Pseudo-Classe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229235">
                        <a:lnSpc>
                          <a:spcPts val="1780"/>
                        </a:lnSpc>
                      </a:pPr>
                      <a:r>
                        <a:rPr sz="1800" spc="-1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Descrição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003935">
                        <a:lnSpc>
                          <a:spcPts val="1710"/>
                        </a:lnSpc>
                      </a:pPr>
                      <a:r>
                        <a:rPr sz="1800" spc="-1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Exemplos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497DBA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657">
                <a:tc>
                  <a:txBody>
                    <a:bodyPr/>
                    <a:lstStyle/>
                    <a:p>
                      <a:pPr marL="36195">
                        <a:lnSpc>
                          <a:spcPts val="2039"/>
                        </a:lnSpc>
                        <a:spcBef>
                          <a:spcPts val="1410"/>
                        </a:spcBef>
                      </a:pPr>
                      <a:r>
                        <a:rPr sz="1700" b="1" spc="-5" dirty="0">
                          <a:solidFill>
                            <a:srgbClr val="E36C09"/>
                          </a:solidFill>
                          <a:latin typeface="Consolas"/>
                          <a:cs typeface="Consolas"/>
                        </a:rPr>
                        <a:t>:link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179070" marB="0">
                    <a:lnT w="6350">
                      <a:solidFill>
                        <a:srgbClr val="497DBA"/>
                      </a:solidFill>
                      <a:prstDash val="soli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700" spc="-5" dirty="0">
                          <a:solidFill>
                            <a:srgbClr val="205868"/>
                          </a:solidFill>
                          <a:latin typeface="Calibri"/>
                          <a:cs typeface="Calibri"/>
                        </a:rPr>
                        <a:t>Estilo</a:t>
                      </a:r>
                      <a:r>
                        <a:rPr sz="1700" spc="-40" dirty="0">
                          <a:solidFill>
                            <a:srgbClr val="20586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solidFill>
                            <a:srgbClr val="205868"/>
                          </a:solidFill>
                          <a:latin typeface="Calibri"/>
                          <a:cs typeface="Calibri"/>
                        </a:rPr>
                        <a:t>inicial</a:t>
                      </a:r>
                      <a:r>
                        <a:rPr sz="1700" spc="-20" dirty="0">
                          <a:solidFill>
                            <a:srgbClr val="20586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700" spc="-5" dirty="0">
                          <a:solidFill>
                            <a:srgbClr val="205868"/>
                          </a:solidFill>
                          <a:latin typeface="Calibri"/>
                          <a:cs typeface="Calibri"/>
                        </a:rPr>
                        <a:t>do</a:t>
                      </a:r>
                      <a:r>
                        <a:rPr sz="1700" spc="-45" dirty="0">
                          <a:solidFill>
                            <a:srgbClr val="20586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700" dirty="0">
                          <a:solidFill>
                            <a:srgbClr val="205868"/>
                          </a:solidFill>
                          <a:latin typeface="Calibri"/>
                          <a:cs typeface="Calibri"/>
                        </a:rPr>
                        <a:t>link</a:t>
                      </a:r>
                      <a:endParaRPr sz="1700">
                        <a:latin typeface="Calibri"/>
                        <a:cs typeface="Calibri"/>
                      </a:endParaRPr>
                    </a:p>
                  </a:txBody>
                  <a:tcPr marL="0" marR="0" marT="177165" marB="0">
                    <a:lnT w="6350">
                      <a:solidFill>
                        <a:srgbClr val="497DBA"/>
                      </a:solidFill>
                      <a:prstDash val="soli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004569">
                        <a:lnSpc>
                          <a:spcPts val="2039"/>
                        </a:lnSpc>
                        <a:spcBef>
                          <a:spcPts val="1410"/>
                        </a:spcBef>
                      </a:pPr>
                      <a:r>
                        <a:rPr sz="1700" i="1" spc="-5" dirty="0">
                          <a:solidFill>
                            <a:srgbClr val="E36C09"/>
                          </a:solidFill>
                          <a:latin typeface="Consolas"/>
                          <a:cs typeface="Consolas"/>
                        </a:rPr>
                        <a:t>a:link</a:t>
                      </a:r>
                      <a:r>
                        <a:rPr sz="1700" i="1" spc="-40" dirty="0">
                          <a:solidFill>
                            <a:srgbClr val="E36C09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700" i="1" dirty="0">
                          <a:solidFill>
                            <a:srgbClr val="7E7E7E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r>
                        <a:rPr sz="1700" i="1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color</a:t>
                      </a:r>
                      <a:r>
                        <a:rPr sz="1700" i="1" dirty="0">
                          <a:solidFill>
                            <a:srgbClr val="7E7E7E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179070" marB="0">
                    <a:lnT w="6350">
                      <a:solidFill>
                        <a:srgbClr val="497DBA"/>
                      </a:solidFill>
                      <a:prstDash val="solid"/>
                    </a:lnT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2039"/>
                        </a:lnSpc>
                        <a:spcBef>
                          <a:spcPts val="1410"/>
                        </a:spcBef>
                      </a:pPr>
                      <a:r>
                        <a:rPr sz="1700" i="1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blue;</a:t>
                      </a:r>
                      <a:r>
                        <a:rPr sz="1700" i="1" spc="-5" dirty="0">
                          <a:solidFill>
                            <a:srgbClr val="7E7E7E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700">
                        <a:latin typeface="Consolas"/>
                        <a:cs typeface="Consolas"/>
                      </a:endParaRPr>
                    </a:p>
                  </a:txBody>
                  <a:tcPr marL="0" marR="0" marT="179070" marB="0">
                    <a:lnT w="6350">
                      <a:solidFill>
                        <a:srgbClr val="497DBA"/>
                      </a:solidFill>
                      <a:prstDash val="solid"/>
                    </a:lnT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0716" y="268985"/>
            <a:ext cx="5293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Exemplos</a:t>
            </a:r>
            <a:r>
              <a:rPr sz="3600" spc="-20" dirty="0"/>
              <a:t> </a:t>
            </a:r>
            <a:r>
              <a:rPr sz="3600" spc="-5" dirty="0"/>
              <a:t>de</a:t>
            </a:r>
            <a:r>
              <a:rPr sz="3600" spc="-55" dirty="0"/>
              <a:t> </a:t>
            </a:r>
            <a:r>
              <a:rPr sz="3600" spc="-10" dirty="0"/>
              <a:t>Pseudo-Classes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870964" y="1898142"/>
            <a:ext cx="73914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5" dirty="0">
                <a:solidFill>
                  <a:srgbClr val="E36C09"/>
                </a:solidFill>
                <a:latin typeface="Consolas"/>
                <a:cs typeface="Consolas"/>
              </a:rPr>
              <a:t>:valid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6941" y="1896618"/>
            <a:ext cx="332486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Campo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7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form.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com conteúdo</a:t>
            </a:r>
            <a:r>
              <a:rPr sz="1700" spc="-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válido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28661" y="1898142"/>
            <a:ext cx="19875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solidFill>
                  <a:srgbClr val="E36C09"/>
                </a:solidFill>
                <a:latin typeface="Consolas"/>
                <a:cs typeface="Consolas"/>
              </a:rPr>
              <a:t>input:valid</a:t>
            </a:r>
            <a:r>
              <a:rPr sz="1700" i="1" spc="-35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700" i="1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r>
              <a:rPr sz="1400" i="1" dirty="0">
                <a:solidFill>
                  <a:srgbClr val="7E7E7E"/>
                </a:solidFill>
                <a:latin typeface="Consolas"/>
                <a:cs typeface="Consolas"/>
              </a:rPr>
              <a:t>...</a:t>
            </a:r>
            <a:r>
              <a:rPr sz="1700" i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0964" y="2558542"/>
            <a:ext cx="97663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5" dirty="0">
                <a:solidFill>
                  <a:srgbClr val="E36C09"/>
                </a:solidFill>
                <a:latin typeface="Consolas"/>
                <a:cs typeface="Consolas"/>
              </a:rPr>
              <a:t>:invalid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26941" y="2557018"/>
            <a:ext cx="26885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Campo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7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1700" spc="-5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inválido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8661" y="2558542"/>
            <a:ext cx="222504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solidFill>
                  <a:srgbClr val="E36C09"/>
                </a:solidFill>
                <a:latin typeface="Consolas"/>
                <a:cs typeface="Consolas"/>
              </a:rPr>
              <a:t>input:invalid</a:t>
            </a:r>
            <a:r>
              <a:rPr sz="1700" i="1" spc="-35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700" i="1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r>
              <a:rPr sz="1400" i="1" dirty="0">
                <a:solidFill>
                  <a:srgbClr val="7E7E7E"/>
                </a:solidFill>
                <a:latin typeface="Consolas"/>
                <a:cs typeface="Consolas"/>
              </a:rPr>
              <a:t>...</a:t>
            </a:r>
            <a:r>
              <a:rPr sz="1700" i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0964" y="3200222"/>
            <a:ext cx="9766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5" dirty="0">
                <a:solidFill>
                  <a:srgbClr val="E36C09"/>
                </a:solidFill>
                <a:latin typeface="Consolas"/>
                <a:cs typeface="Consolas"/>
              </a:rPr>
              <a:t>:checked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26941" y="3200222"/>
            <a:ext cx="3178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solidFill>
                  <a:srgbClr val="006FC0"/>
                </a:solidFill>
                <a:latin typeface="Calibri"/>
                <a:cs typeface="Calibri"/>
              </a:rPr>
              <a:t>checkbox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,</a:t>
            </a:r>
            <a:r>
              <a:rPr sz="16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i="1" spc="-5" dirty="0">
                <a:solidFill>
                  <a:srgbClr val="006FC0"/>
                </a:solidFill>
                <a:latin typeface="Calibri"/>
                <a:cs typeface="Calibri"/>
              </a:rPr>
              <a:t>radio</a:t>
            </a:r>
            <a:r>
              <a:rPr sz="1600" i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ou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i="1" spc="-10" dirty="0">
                <a:solidFill>
                  <a:srgbClr val="006FC0"/>
                </a:solidFill>
                <a:latin typeface="Calibri"/>
                <a:cs typeface="Calibri"/>
              </a:rPr>
              <a:t>option</a:t>
            </a:r>
            <a:r>
              <a:rPr sz="1600" i="1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selecionado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28661" y="3203270"/>
            <a:ext cx="14719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solidFill>
                  <a:srgbClr val="E36C09"/>
                </a:solidFill>
                <a:latin typeface="Consolas"/>
                <a:cs typeface="Consolas"/>
              </a:rPr>
              <a:t>radio:checked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33815" y="3189554"/>
            <a:ext cx="55626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spc="-5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r>
              <a:rPr sz="1400" i="1" spc="-10" dirty="0">
                <a:solidFill>
                  <a:srgbClr val="7E7E7E"/>
                </a:solidFill>
                <a:latin typeface="Consolas"/>
                <a:cs typeface="Consolas"/>
              </a:rPr>
              <a:t>...</a:t>
            </a:r>
            <a:r>
              <a:rPr sz="1700" i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0964" y="3842765"/>
            <a:ext cx="7391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E36C09"/>
                </a:solidFill>
                <a:latin typeface="Consolas"/>
                <a:cs typeface="Consolas"/>
              </a:rPr>
              <a:t>:focus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26941" y="3841241"/>
            <a:ext cx="228092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1700" spc="-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recebendo</a:t>
            </a:r>
            <a:r>
              <a:rPr sz="1700" spc="-5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05868"/>
                </a:solidFill>
                <a:latin typeface="Calibri"/>
                <a:cs typeface="Calibri"/>
              </a:rPr>
              <a:t>foco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28661" y="3841241"/>
            <a:ext cx="1964689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" dirty="0">
                <a:solidFill>
                  <a:srgbClr val="E36C09"/>
                </a:solidFill>
                <a:latin typeface="Consolas"/>
                <a:cs typeface="Consolas"/>
              </a:rPr>
              <a:t>input:focus</a:t>
            </a:r>
            <a:r>
              <a:rPr sz="1700" i="1" spc="-195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700" i="1" spc="-5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r>
              <a:rPr sz="1400" i="1" spc="-5" dirty="0">
                <a:solidFill>
                  <a:srgbClr val="7E7E7E"/>
                </a:solidFill>
                <a:latin typeface="Consolas"/>
                <a:cs typeface="Consolas"/>
              </a:rPr>
              <a:t>...</a:t>
            </a:r>
            <a:r>
              <a:rPr sz="1700" i="1" spc="-5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0075" y="1390903"/>
            <a:ext cx="1351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do-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as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25926" y="1390903"/>
            <a:ext cx="921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Descrição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27772" y="1381759"/>
            <a:ext cx="9093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800" spc="-55" dirty="0">
                <a:solidFill>
                  <a:srgbClr val="006FC0"/>
                </a:solidFill>
                <a:latin typeface="Calibri"/>
                <a:cs typeface="Calibri"/>
              </a:rPr>
              <a:t>x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em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los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47088" y="1732788"/>
            <a:ext cx="8426450" cy="0"/>
          </a:xfrm>
          <a:custGeom>
            <a:avLst/>
            <a:gdLst/>
            <a:ahLst/>
            <a:cxnLst/>
            <a:rect l="l" t="t" r="r" b="b"/>
            <a:pathLst>
              <a:path w="8426450">
                <a:moveTo>
                  <a:pt x="0" y="0"/>
                </a:moveTo>
                <a:lnTo>
                  <a:pt x="8425942" y="0"/>
                </a:lnTo>
              </a:path>
            </a:pathLst>
          </a:custGeom>
          <a:ln w="635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520" y="6644638"/>
            <a:ext cx="199644" cy="20116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870964" y="4537075"/>
            <a:ext cx="145224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E36C09"/>
                </a:solidFill>
                <a:latin typeface="Consolas"/>
                <a:cs typeface="Consolas"/>
              </a:rPr>
              <a:t>:first-child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3726941" y="4535551"/>
            <a:ext cx="269938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Primeiro</a:t>
            </a:r>
            <a:r>
              <a:rPr sz="17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filho</a:t>
            </a:r>
            <a:r>
              <a:rPr sz="17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1700" spc="-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pai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67855" y="4537075"/>
            <a:ext cx="32492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solidFill>
                  <a:srgbClr val="E36C09"/>
                </a:solidFill>
                <a:latin typeface="Consolas"/>
                <a:cs typeface="Consolas"/>
              </a:rPr>
              <a:t>li:first-child</a:t>
            </a:r>
            <a:r>
              <a:rPr sz="1600" i="1" spc="-25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600" i="1" spc="-10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r>
              <a:rPr sz="1600" i="1" spc="-10" dirty="0">
                <a:solidFill>
                  <a:srgbClr val="00AFEF"/>
                </a:solidFill>
                <a:latin typeface="Consolas"/>
                <a:cs typeface="Consolas"/>
              </a:rPr>
              <a:t>color</a:t>
            </a:r>
            <a:r>
              <a:rPr sz="1600" i="1" spc="-10" dirty="0">
                <a:solidFill>
                  <a:srgbClr val="7E7E7E"/>
                </a:solidFill>
                <a:latin typeface="Consolas"/>
                <a:cs typeface="Consolas"/>
              </a:rPr>
              <a:t>:</a:t>
            </a:r>
            <a:r>
              <a:rPr sz="1600" i="1" spc="-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600" i="1" spc="-10" dirty="0">
                <a:solidFill>
                  <a:srgbClr val="00AF50"/>
                </a:solidFill>
                <a:latin typeface="Consolas"/>
                <a:cs typeface="Consolas"/>
              </a:rPr>
              <a:t>blue;</a:t>
            </a:r>
            <a:r>
              <a:rPr sz="1600" i="1" spc="-10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70964" y="5257291"/>
            <a:ext cx="13335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E36C09"/>
                </a:solidFill>
                <a:latin typeface="Consolas"/>
                <a:cs typeface="Consolas"/>
              </a:rPr>
              <a:t>:last-child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26941" y="5255767"/>
            <a:ext cx="254762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Último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filho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elemento</a:t>
            </a:r>
            <a:r>
              <a:rPr sz="17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pai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67855" y="5255767"/>
            <a:ext cx="336042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spc="-5" dirty="0">
                <a:solidFill>
                  <a:srgbClr val="E36C09"/>
                </a:solidFill>
                <a:latin typeface="Consolas"/>
                <a:cs typeface="Consolas"/>
              </a:rPr>
              <a:t>li:last-child</a:t>
            </a:r>
            <a:r>
              <a:rPr sz="1700" i="1" spc="1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700" i="1" spc="-5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r>
              <a:rPr sz="1700" i="1" spc="-5" dirty="0">
                <a:solidFill>
                  <a:srgbClr val="00AFEF"/>
                </a:solidFill>
                <a:latin typeface="Consolas"/>
                <a:cs typeface="Consolas"/>
              </a:rPr>
              <a:t>color</a:t>
            </a:r>
            <a:r>
              <a:rPr sz="1700" i="1" spc="-5" dirty="0">
                <a:solidFill>
                  <a:srgbClr val="7E7E7E"/>
                </a:solidFill>
                <a:latin typeface="Consolas"/>
                <a:cs typeface="Consolas"/>
              </a:rPr>
              <a:t>:</a:t>
            </a:r>
            <a:r>
              <a:rPr sz="1700" i="1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700" i="1" dirty="0">
                <a:solidFill>
                  <a:srgbClr val="00AF50"/>
                </a:solidFill>
                <a:latin typeface="Consolas"/>
                <a:cs typeface="Consolas"/>
              </a:rPr>
              <a:t>blue;</a:t>
            </a:r>
            <a:r>
              <a:rPr sz="1700" i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526" y="1314342"/>
            <a:ext cx="6802120" cy="12325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434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Permite</a:t>
            </a:r>
            <a:r>
              <a:rPr sz="22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selecionar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404040"/>
                </a:solidFill>
                <a:latin typeface="Calibri"/>
                <a:cs typeface="Calibri"/>
              </a:rPr>
              <a:t>uma</a:t>
            </a:r>
            <a:r>
              <a:rPr sz="2200" b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404040"/>
                </a:solidFill>
                <a:latin typeface="Calibri"/>
                <a:cs typeface="Calibri"/>
              </a:rPr>
              <a:t>parte</a:t>
            </a:r>
            <a:r>
              <a:rPr sz="2200" b="1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404040"/>
                </a:solidFill>
                <a:latin typeface="Calibri"/>
                <a:cs typeface="Calibri"/>
              </a:rPr>
              <a:t>específica</a:t>
            </a:r>
            <a:r>
              <a:rPr sz="2200" b="1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um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elemento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6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Palavra-chave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adicionada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um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seletor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6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Precedida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por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2200" b="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66996" y="235458"/>
            <a:ext cx="38569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Pseudo-Elementos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27732" y="2798076"/>
            <a:ext cx="3973195" cy="1233170"/>
            <a:chOff x="2427732" y="2798076"/>
            <a:chExt cx="3973195" cy="1233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7732" y="2798076"/>
              <a:ext cx="3948684" cy="12329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3452" y="2839211"/>
              <a:ext cx="3927348" cy="11551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96312" y="2866643"/>
              <a:ext cx="3816350" cy="1100455"/>
            </a:xfrm>
            <a:custGeom>
              <a:avLst/>
              <a:gdLst/>
              <a:ahLst/>
              <a:cxnLst/>
              <a:rect l="l" t="t" r="r" b="b"/>
              <a:pathLst>
                <a:path w="3816350" h="1100454">
                  <a:moveTo>
                    <a:pt x="3816096" y="0"/>
                  </a:moveTo>
                  <a:lnTo>
                    <a:pt x="0" y="0"/>
                  </a:lnTo>
                  <a:lnTo>
                    <a:pt x="0" y="1100327"/>
                  </a:lnTo>
                  <a:lnTo>
                    <a:pt x="3816096" y="1100327"/>
                  </a:lnTo>
                  <a:lnTo>
                    <a:pt x="3816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96312" y="2866643"/>
              <a:ext cx="3816350" cy="1100455"/>
            </a:xfrm>
            <a:custGeom>
              <a:avLst/>
              <a:gdLst/>
              <a:ahLst/>
              <a:cxnLst/>
              <a:rect l="l" t="t" r="r" b="b"/>
              <a:pathLst>
                <a:path w="3816350" h="1100454">
                  <a:moveTo>
                    <a:pt x="0" y="1100327"/>
                  </a:moveTo>
                  <a:lnTo>
                    <a:pt x="3816096" y="1100327"/>
                  </a:lnTo>
                  <a:lnTo>
                    <a:pt x="3816096" y="0"/>
                  </a:lnTo>
                  <a:lnTo>
                    <a:pt x="0" y="0"/>
                  </a:lnTo>
                  <a:lnTo>
                    <a:pt x="0" y="1100327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96311" y="2866644"/>
            <a:ext cx="3816350" cy="110045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745"/>
              </a:spcBef>
            </a:pP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p::</a:t>
            </a:r>
            <a:r>
              <a:rPr sz="1800" b="1" spc="-5" dirty="0">
                <a:solidFill>
                  <a:srgbClr val="E36C09"/>
                </a:solidFill>
                <a:latin typeface="Consolas"/>
                <a:cs typeface="Consolas"/>
              </a:rPr>
              <a:t>first-line</a:t>
            </a:r>
            <a:r>
              <a:rPr sz="1800" b="1" spc="-75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445770">
              <a:lnSpc>
                <a:spcPct val="100000"/>
              </a:lnSpc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text-transform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8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uppercase</a:t>
            </a:r>
            <a:r>
              <a:rPr sz="1800" spc="-5" dirty="0">
                <a:solidFill>
                  <a:srgbClr val="00CC00"/>
                </a:solidFill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179070">
              <a:lnSpc>
                <a:spcPct val="100000"/>
              </a:lnSpc>
            </a:pP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07556" y="3017012"/>
            <a:ext cx="2477770" cy="803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A primeira linha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1700" i="1" spc="-10" dirty="0">
                <a:solidFill>
                  <a:srgbClr val="205868"/>
                </a:solidFill>
                <a:latin typeface="Calibri"/>
                <a:cs typeface="Calibri"/>
              </a:rPr>
              <a:t>cada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 parágrafo será apresentada </a:t>
            </a:r>
            <a:r>
              <a:rPr sz="1700" i="1" spc="-37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com 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letras</a:t>
            </a:r>
            <a:r>
              <a:rPr sz="1700" i="1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maiúsculas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27732" y="4021835"/>
            <a:ext cx="3949065" cy="1405255"/>
            <a:chOff x="2427732" y="4021835"/>
            <a:chExt cx="3949065" cy="140525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7732" y="4021835"/>
              <a:ext cx="3948684" cy="13563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3452" y="4027931"/>
              <a:ext cx="3517391" cy="139903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496311" y="4090415"/>
            <a:ext cx="3816350" cy="122428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465"/>
              </a:spcBef>
            </a:pP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p::</a:t>
            </a:r>
            <a:r>
              <a:rPr sz="1800" b="1" spc="-5" dirty="0">
                <a:solidFill>
                  <a:srgbClr val="E36C09"/>
                </a:solidFill>
                <a:latin typeface="Consolas"/>
                <a:cs typeface="Consolas"/>
              </a:rPr>
              <a:t>selected</a:t>
            </a:r>
            <a:r>
              <a:rPr sz="1800" b="1" spc="-7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445770">
              <a:lnSpc>
                <a:spcPct val="100000"/>
              </a:lnSpc>
              <a:spcBef>
                <a:spcPts val="15"/>
              </a:spcBef>
            </a:pPr>
            <a:r>
              <a:rPr sz="1700" spc="-5" dirty="0">
                <a:solidFill>
                  <a:srgbClr val="00AFEF"/>
                </a:solidFill>
                <a:latin typeface="Consolas"/>
                <a:cs typeface="Consolas"/>
              </a:rPr>
              <a:t>color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700" spc="-5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dirty="0">
                <a:solidFill>
                  <a:srgbClr val="00AF50"/>
                </a:solidFill>
                <a:latin typeface="Consolas"/>
                <a:cs typeface="Consolas"/>
              </a:rPr>
              <a:t>green</a:t>
            </a:r>
            <a:r>
              <a:rPr sz="1700" dirty="0">
                <a:solidFill>
                  <a:srgbClr val="00CC00"/>
                </a:solidFill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  <a:p>
            <a:pPr marL="445770">
              <a:lnSpc>
                <a:spcPts val="2030"/>
              </a:lnSpc>
            </a:pPr>
            <a:r>
              <a:rPr sz="1700" spc="-5" dirty="0">
                <a:solidFill>
                  <a:srgbClr val="00AFEF"/>
                </a:solidFill>
                <a:latin typeface="Consolas"/>
                <a:cs typeface="Consolas"/>
              </a:rPr>
              <a:t>background-color</a:t>
            </a:r>
            <a:r>
              <a:rPr sz="1700" spc="-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700" spc="-5" dirty="0">
                <a:solidFill>
                  <a:srgbClr val="00AF50"/>
                </a:solidFill>
                <a:latin typeface="Consolas"/>
                <a:cs typeface="Consolas"/>
              </a:rPr>
              <a:t>black</a:t>
            </a:r>
            <a:r>
              <a:rPr sz="1700" spc="-5" dirty="0">
                <a:solidFill>
                  <a:srgbClr val="00CC00"/>
                </a:solidFill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  <a:p>
            <a:pPr marL="179070">
              <a:lnSpc>
                <a:spcPts val="2150"/>
              </a:lnSpc>
            </a:pP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07556" y="4289297"/>
            <a:ext cx="318706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700" i="1" spc="-15" dirty="0">
                <a:solidFill>
                  <a:srgbClr val="205868"/>
                </a:solidFill>
                <a:latin typeface="Calibri"/>
                <a:cs typeface="Calibri"/>
              </a:rPr>
              <a:t>texto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que 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usuário selecionar nos </a:t>
            </a:r>
            <a:r>
              <a:rPr sz="1700" i="1" spc="-37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parágrafos aparecerá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na </a:t>
            </a:r>
            <a:r>
              <a:rPr sz="1700" i="1" spc="-10" dirty="0">
                <a:solidFill>
                  <a:srgbClr val="205868"/>
                </a:solidFill>
                <a:latin typeface="Calibri"/>
                <a:cs typeface="Calibri"/>
              </a:rPr>
              <a:t>cor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verde </a:t>
            </a:r>
            <a:r>
              <a:rPr sz="17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700" i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205868"/>
                </a:solidFill>
                <a:latin typeface="Calibri"/>
                <a:cs typeface="Calibri"/>
              </a:rPr>
              <a:t>fundo</a:t>
            </a:r>
            <a:r>
              <a:rPr sz="1700" i="1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spc="-10" dirty="0">
                <a:solidFill>
                  <a:srgbClr val="205868"/>
                </a:solidFill>
                <a:latin typeface="Calibri"/>
                <a:cs typeface="Calibri"/>
              </a:rPr>
              <a:t>preto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27732" y="5390388"/>
            <a:ext cx="7693659" cy="948055"/>
            <a:chOff x="2427732" y="5390388"/>
            <a:chExt cx="7693659" cy="94805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7732" y="5390388"/>
              <a:ext cx="7693152" cy="9113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4788" y="5402580"/>
              <a:ext cx="7429500" cy="93574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496311" y="5458967"/>
            <a:ext cx="7560945" cy="779145"/>
          </a:xfrm>
          <a:prstGeom prst="rect">
            <a:avLst/>
          </a:prstGeom>
          <a:solidFill>
            <a:srgbClr val="F9F9F9"/>
          </a:solidFill>
          <a:ln w="6350">
            <a:solidFill>
              <a:srgbClr val="548ED4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505"/>
              </a:spcBef>
            </a:pPr>
            <a:r>
              <a:rPr sz="1800" b="1" spc="-5" dirty="0">
                <a:solidFill>
                  <a:srgbClr val="E36C09"/>
                </a:solidFill>
                <a:latin typeface="Calibri"/>
                <a:cs typeface="Calibri"/>
              </a:rPr>
              <a:t>OBS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6FC0"/>
                </a:solidFill>
                <a:latin typeface="Calibri"/>
                <a:cs typeface="Calibri"/>
              </a:rPr>
              <a:t>Para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cada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pseudo-elemento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há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uma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lista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restrita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propriedades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  <a:p>
            <a:pPr marL="20066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podem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ser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utilizadas.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4745" y="268985"/>
            <a:ext cx="4842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Outros</a:t>
            </a:r>
            <a:r>
              <a:rPr sz="3600" spc="-55" dirty="0"/>
              <a:t> </a:t>
            </a:r>
            <a:r>
              <a:rPr sz="3600" spc="-15" dirty="0"/>
              <a:t>Pseudo-Elementos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520" y="6644638"/>
            <a:ext cx="199644" cy="20116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70988" y="1488960"/>
            <a:ext cx="3949065" cy="1233170"/>
            <a:chOff x="2570988" y="1488960"/>
            <a:chExt cx="3949065" cy="12331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0988" y="1488960"/>
              <a:ext cx="3948684" cy="12329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6708" y="1530095"/>
              <a:ext cx="3800855" cy="11551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39568" y="1557527"/>
              <a:ext cx="3816350" cy="1100455"/>
            </a:xfrm>
            <a:custGeom>
              <a:avLst/>
              <a:gdLst/>
              <a:ahLst/>
              <a:cxnLst/>
              <a:rect l="l" t="t" r="r" b="b"/>
              <a:pathLst>
                <a:path w="3816350" h="1100455">
                  <a:moveTo>
                    <a:pt x="3816096" y="0"/>
                  </a:moveTo>
                  <a:lnTo>
                    <a:pt x="0" y="0"/>
                  </a:lnTo>
                  <a:lnTo>
                    <a:pt x="0" y="1100327"/>
                  </a:lnTo>
                  <a:lnTo>
                    <a:pt x="3816096" y="1100327"/>
                  </a:lnTo>
                  <a:lnTo>
                    <a:pt x="3816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9568" y="1557527"/>
              <a:ext cx="3816350" cy="1100455"/>
            </a:xfrm>
            <a:custGeom>
              <a:avLst/>
              <a:gdLst/>
              <a:ahLst/>
              <a:cxnLst/>
              <a:rect l="l" t="t" r="r" b="b"/>
              <a:pathLst>
                <a:path w="3816350" h="1100455">
                  <a:moveTo>
                    <a:pt x="0" y="1100327"/>
                  </a:moveTo>
                  <a:lnTo>
                    <a:pt x="3816096" y="1100327"/>
                  </a:lnTo>
                  <a:lnTo>
                    <a:pt x="3816096" y="0"/>
                  </a:lnTo>
                  <a:lnTo>
                    <a:pt x="0" y="0"/>
                  </a:lnTo>
                  <a:lnTo>
                    <a:pt x="0" y="1100327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39567" y="1557527"/>
            <a:ext cx="3816350" cy="110045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735"/>
              </a:spcBef>
            </a:pPr>
            <a:r>
              <a:rPr sz="1800" spc="-10" dirty="0">
                <a:solidFill>
                  <a:srgbClr val="E36C09"/>
                </a:solidFill>
                <a:latin typeface="Consolas"/>
                <a:cs typeface="Consolas"/>
              </a:rPr>
              <a:t>p::</a:t>
            </a:r>
            <a:r>
              <a:rPr sz="1800" b="1" spc="-10" dirty="0">
                <a:solidFill>
                  <a:srgbClr val="E36C09"/>
                </a:solidFill>
                <a:latin typeface="Consolas"/>
                <a:cs typeface="Consolas"/>
              </a:rPr>
              <a:t>after</a:t>
            </a:r>
            <a:r>
              <a:rPr sz="1800" b="1" spc="-4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44704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content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'exemplo</a:t>
            </a:r>
            <a:r>
              <a:rPr sz="1800" spc="-4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after'</a:t>
            </a:r>
            <a:r>
              <a:rPr sz="1800" spc="-5" dirty="0">
                <a:solidFill>
                  <a:srgbClr val="00CC00"/>
                </a:solidFill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180340">
              <a:lnSpc>
                <a:spcPct val="100000"/>
              </a:lnSpc>
            </a:pP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51701" y="1707642"/>
            <a:ext cx="2965450" cy="803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Insere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texto 'exemplo after'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 como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 um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 pseudo-elemento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205868"/>
                </a:solidFill>
                <a:latin typeface="Calibri"/>
                <a:cs typeface="Calibri"/>
              </a:rPr>
              <a:t>depois</a:t>
            </a:r>
            <a:r>
              <a:rPr sz="1700" b="1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700" b="1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1700" b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700" spc="-15" dirty="0">
                <a:solidFill>
                  <a:srgbClr val="205868"/>
                </a:solidFill>
                <a:latin typeface="Calibri"/>
                <a:cs typeface="Calibri"/>
              </a:rPr>
              <a:t> parágrafo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84704" y="2694419"/>
            <a:ext cx="3973195" cy="1235075"/>
            <a:chOff x="2584704" y="2694419"/>
            <a:chExt cx="3973195" cy="123507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4704" y="2694419"/>
              <a:ext cx="3948684" cy="123445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0424" y="2737103"/>
              <a:ext cx="3927348" cy="115519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653283" y="2763011"/>
            <a:ext cx="3816350" cy="110236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p::</a:t>
            </a:r>
            <a:r>
              <a:rPr sz="1800" b="1" spc="-5" dirty="0">
                <a:solidFill>
                  <a:srgbClr val="E36C09"/>
                </a:solidFill>
                <a:latin typeface="Consolas"/>
                <a:cs typeface="Consolas"/>
              </a:rPr>
              <a:t>before</a:t>
            </a:r>
            <a:r>
              <a:rPr sz="1800" b="1" spc="-75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447040">
              <a:lnSpc>
                <a:spcPct val="100000"/>
              </a:lnSpc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content</a:t>
            </a:r>
            <a:r>
              <a:rPr sz="1800" spc="-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800" spc="-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'exemplo</a:t>
            </a:r>
            <a:r>
              <a:rPr sz="1800" spc="-3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before'</a:t>
            </a:r>
            <a:r>
              <a:rPr sz="1800" spc="-5" dirty="0">
                <a:solidFill>
                  <a:srgbClr val="00CC00"/>
                </a:solidFill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180340">
              <a:lnSpc>
                <a:spcPct val="100000"/>
              </a:lnSpc>
            </a:pP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5417" y="2914650"/>
            <a:ext cx="2856865" cy="803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Insere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texto 'exemplo before'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 como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 um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 pseudo-elemento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b="1" spc="-15" dirty="0">
                <a:solidFill>
                  <a:srgbClr val="205868"/>
                </a:solidFill>
                <a:latin typeface="Calibri"/>
                <a:cs typeface="Calibri"/>
              </a:rPr>
              <a:t>antes</a:t>
            </a:r>
            <a:r>
              <a:rPr sz="1700" b="1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700" b="1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05868"/>
                </a:solidFill>
                <a:latin typeface="Calibri"/>
                <a:cs typeface="Calibri"/>
              </a:rPr>
              <a:t>conteúdo</a:t>
            </a:r>
            <a:r>
              <a:rPr sz="1700" b="1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700" spc="-15" dirty="0">
                <a:solidFill>
                  <a:srgbClr val="205868"/>
                </a:solidFill>
                <a:latin typeface="Calibri"/>
                <a:cs typeface="Calibri"/>
              </a:rPr>
              <a:t> parágrafo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70988" y="5160264"/>
            <a:ext cx="7505700" cy="948055"/>
            <a:chOff x="2570988" y="5160264"/>
            <a:chExt cx="7505700" cy="94805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0988" y="5160264"/>
              <a:ext cx="7476744" cy="9113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8044" y="5172456"/>
              <a:ext cx="7438644" cy="93574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639567" y="5228844"/>
            <a:ext cx="7344409" cy="779145"/>
          </a:xfrm>
          <a:prstGeom prst="rect">
            <a:avLst/>
          </a:prstGeom>
          <a:solidFill>
            <a:srgbClr val="F9F9F9"/>
          </a:solidFill>
          <a:ln w="6350">
            <a:solidFill>
              <a:srgbClr val="548ED4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01930" marR="149860">
              <a:lnSpc>
                <a:spcPct val="120100"/>
              </a:lnSpc>
              <a:spcBef>
                <a:spcPts val="80"/>
              </a:spcBef>
            </a:pPr>
            <a:r>
              <a:rPr sz="1800" b="1" spc="-5" dirty="0">
                <a:solidFill>
                  <a:srgbClr val="E36C09"/>
                </a:solidFill>
                <a:latin typeface="Calibri"/>
                <a:cs typeface="Calibri"/>
              </a:rPr>
              <a:t>OBS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Os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pseudo-elementos </a:t>
            </a:r>
            <a:r>
              <a:rPr sz="1700" spc="-5" dirty="0">
                <a:solidFill>
                  <a:srgbClr val="E36C09"/>
                </a:solidFill>
                <a:latin typeface="Consolas"/>
                <a:cs typeface="Consolas"/>
              </a:rPr>
              <a:t>::after</a:t>
            </a:r>
            <a:r>
              <a:rPr sz="1700" spc="-50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E36C09"/>
                </a:solidFill>
                <a:latin typeface="Consolas"/>
                <a:cs typeface="Consolas"/>
              </a:rPr>
              <a:t>::before</a:t>
            </a:r>
            <a:r>
              <a:rPr sz="1700" spc="-515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não podem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ser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utilizados </a:t>
            </a:r>
            <a:r>
              <a:rPr sz="1800" spc="-3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em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elementos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sem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conteúdo</a:t>
            </a:r>
            <a:r>
              <a:rPr sz="1800" spc="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como</a:t>
            </a:r>
            <a:r>
              <a:rPr sz="18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&lt;img&gt; </a:t>
            </a:r>
            <a:r>
              <a:rPr sz="1800" spc="-5" dirty="0">
                <a:solidFill>
                  <a:srgbClr val="548ED4"/>
                </a:solidFill>
                <a:latin typeface="Calibri"/>
                <a:cs typeface="Calibri"/>
              </a:rPr>
              <a:t>ou</a:t>
            </a:r>
            <a:r>
              <a:rPr sz="1800" spc="7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Consolas"/>
                <a:cs typeface="Consolas"/>
              </a:rPr>
              <a:t>&lt;br&gt;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83179" y="3915143"/>
            <a:ext cx="3950335" cy="1235075"/>
            <a:chOff x="2583179" y="3915143"/>
            <a:chExt cx="3950335" cy="123507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3179" y="3915143"/>
              <a:ext cx="3950208" cy="12344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8899" y="3957827"/>
              <a:ext cx="2907792" cy="115519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651760" y="3983735"/>
            <a:ext cx="3817620" cy="110236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745"/>
              </a:spcBef>
            </a:pPr>
            <a:r>
              <a:rPr sz="1800" spc="-5" dirty="0">
                <a:solidFill>
                  <a:srgbClr val="E36C09"/>
                </a:solidFill>
                <a:latin typeface="Consolas"/>
                <a:cs typeface="Consolas"/>
              </a:rPr>
              <a:t>input::</a:t>
            </a:r>
            <a:r>
              <a:rPr sz="1800" b="1" spc="-5" dirty="0">
                <a:solidFill>
                  <a:srgbClr val="E36C09"/>
                </a:solidFill>
                <a:latin typeface="Consolas"/>
                <a:cs typeface="Consolas"/>
              </a:rPr>
              <a:t>placeholder</a:t>
            </a:r>
            <a:r>
              <a:rPr sz="1800" b="1" spc="-60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447040">
              <a:lnSpc>
                <a:spcPct val="100000"/>
              </a:lnSpc>
            </a:pP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color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800" spc="-6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red</a:t>
            </a:r>
            <a:r>
              <a:rPr sz="1800" spc="-5" dirty="0">
                <a:solidFill>
                  <a:srgbClr val="00CC00"/>
                </a:solidFill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180340">
              <a:lnSpc>
                <a:spcPct val="100000"/>
              </a:lnSpc>
            </a:pPr>
            <a:r>
              <a:rPr sz="1800" b="1" dirty="0">
                <a:solidFill>
                  <a:srgbClr val="7E7E7E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6764273" y="4228591"/>
            <a:ext cx="267525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Altera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cor</a:t>
            </a:r>
            <a:r>
              <a:rPr sz="17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dos</a:t>
            </a:r>
            <a:r>
              <a:rPr sz="17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textos</a:t>
            </a:r>
            <a:r>
              <a:rPr sz="17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205868"/>
                </a:solidFill>
                <a:latin typeface="Calibri"/>
                <a:cs typeface="Calibri"/>
              </a:rPr>
              <a:t>placeholder</a:t>
            </a:r>
            <a:r>
              <a:rPr sz="1700" b="1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dos</a:t>
            </a:r>
            <a:r>
              <a:rPr sz="17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campos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i="1" dirty="0">
                <a:solidFill>
                  <a:srgbClr val="0000FF"/>
                </a:solidFill>
                <a:latin typeface="Calibri"/>
                <a:cs typeface="Calibri"/>
              </a:rPr>
              <a:t>input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13889" y="1917192"/>
            <a:ext cx="4831080" cy="2474595"/>
            <a:chOff x="1913889" y="1917192"/>
            <a:chExt cx="4831080" cy="2474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0239" y="2656332"/>
              <a:ext cx="3959352" cy="14980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20239" y="2656332"/>
              <a:ext cx="3959860" cy="1492250"/>
            </a:xfrm>
            <a:custGeom>
              <a:avLst/>
              <a:gdLst/>
              <a:ahLst/>
              <a:cxnLst/>
              <a:rect l="l" t="t" r="r" b="b"/>
              <a:pathLst>
                <a:path w="3959860" h="1492250">
                  <a:moveTo>
                    <a:pt x="0" y="1491996"/>
                  </a:moveTo>
                  <a:lnTo>
                    <a:pt x="3959352" y="1491996"/>
                  </a:lnTo>
                  <a:lnTo>
                    <a:pt x="3959352" y="0"/>
                  </a:lnTo>
                  <a:lnTo>
                    <a:pt x="0" y="0"/>
                  </a:lnTo>
                  <a:lnTo>
                    <a:pt x="0" y="1491996"/>
                  </a:lnTo>
                  <a:close/>
                </a:path>
              </a:pathLst>
            </a:custGeom>
            <a:ln w="12699">
              <a:solidFill>
                <a:srgbClr val="385D89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2608" y="1917191"/>
              <a:ext cx="1372235" cy="2474595"/>
            </a:xfrm>
            <a:custGeom>
              <a:avLst/>
              <a:gdLst/>
              <a:ahLst/>
              <a:cxnLst/>
              <a:rect l="l" t="t" r="r" b="b"/>
              <a:pathLst>
                <a:path w="1372234" h="2474595">
                  <a:moveTo>
                    <a:pt x="1299083" y="1469136"/>
                  </a:moveTo>
                  <a:lnTo>
                    <a:pt x="1277912" y="1462786"/>
                  </a:lnTo>
                  <a:lnTo>
                    <a:pt x="1172083" y="1431036"/>
                  </a:lnTo>
                  <a:lnTo>
                    <a:pt x="1172083" y="1462786"/>
                  </a:lnTo>
                  <a:lnTo>
                    <a:pt x="212852" y="1462786"/>
                  </a:lnTo>
                  <a:lnTo>
                    <a:pt x="212852" y="1475486"/>
                  </a:lnTo>
                  <a:lnTo>
                    <a:pt x="1172083" y="1475486"/>
                  </a:lnTo>
                  <a:lnTo>
                    <a:pt x="1172083" y="1507236"/>
                  </a:lnTo>
                  <a:lnTo>
                    <a:pt x="1277912" y="1475486"/>
                  </a:lnTo>
                  <a:lnTo>
                    <a:pt x="1299083" y="1469136"/>
                  </a:lnTo>
                  <a:close/>
                </a:path>
                <a:path w="1372234" h="2474595">
                  <a:moveTo>
                    <a:pt x="1299464" y="2474595"/>
                  </a:moveTo>
                  <a:lnTo>
                    <a:pt x="1251026" y="2418969"/>
                  </a:lnTo>
                  <a:lnTo>
                    <a:pt x="1212342" y="2374519"/>
                  </a:lnTo>
                  <a:lnTo>
                    <a:pt x="1195400" y="2401417"/>
                  </a:lnTo>
                  <a:lnTo>
                    <a:pt x="438785" y="1924050"/>
                  </a:lnTo>
                  <a:lnTo>
                    <a:pt x="431927" y="1934718"/>
                  </a:lnTo>
                  <a:lnTo>
                    <a:pt x="1188618" y="2412187"/>
                  </a:lnTo>
                  <a:lnTo>
                    <a:pt x="1171689" y="2439035"/>
                  </a:lnTo>
                  <a:lnTo>
                    <a:pt x="1299464" y="2474595"/>
                  </a:lnTo>
                  <a:close/>
                </a:path>
                <a:path w="1372234" h="2474595">
                  <a:moveTo>
                    <a:pt x="1372235" y="0"/>
                  </a:moveTo>
                  <a:lnTo>
                    <a:pt x="1250569" y="52705"/>
                  </a:lnTo>
                  <a:lnTo>
                    <a:pt x="1270914" y="76923"/>
                  </a:lnTo>
                  <a:lnTo>
                    <a:pt x="0" y="1147318"/>
                  </a:lnTo>
                  <a:lnTo>
                    <a:pt x="8128" y="1156970"/>
                  </a:lnTo>
                  <a:lnTo>
                    <a:pt x="1279156" y="86715"/>
                  </a:lnTo>
                  <a:lnTo>
                    <a:pt x="1299591" y="110998"/>
                  </a:lnTo>
                  <a:lnTo>
                    <a:pt x="1327264" y="68707"/>
                  </a:lnTo>
                  <a:lnTo>
                    <a:pt x="1372235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4841" y="2826258"/>
              <a:ext cx="3495040" cy="1175385"/>
            </a:xfrm>
            <a:custGeom>
              <a:avLst/>
              <a:gdLst/>
              <a:ahLst/>
              <a:cxnLst/>
              <a:rect l="l" t="t" r="r" b="b"/>
              <a:pathLst>
                <a:path w="3495040" h="1175385">
                  <a:moveTo>
                    <a:pt x="0" y="1175003"/>
                  </a:moveTo>
                  <a:lnTo>
                    <a:pt x="3494531" y="1175003"/>
                  </a:lnTo>
                  <a:lnTo>
                    <a:pt x="3494531" y="0"/>
                  </a:lnTo>
                  <a:lnTo>
                    <a:pt x="0" y="0"/>
                  </a:lnTo>
                  <a:lnTo>
                    <a:pt x="0" y="1175003"/>
                  </a:lnTo>
                  <a:close/>
                </a:path>
              </a:pathLst>
            </a:custGeom>
            <a:ln w="25400">
              <a:solidFill>
                <a:srgbClr val="E36C0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64079" y="268985"/>
            <a:ext cx="6864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Conteúdo,</a:t>
            </a:r>
            <a:r>
              <a:rPr sz="3600" spc="-35" dirty="0"/>
              <a:t> </a:t>
            </a:r>
            <a:r>
              <a:rPr sz="3600" spc="-5" dirty="0"/>
              <a:t>Padding,</a:t>
            </a:r>
            <a:r>
              <a:rPr sz="3600" spc="-20" dirty="0"/>
              <a:t> </a:t>
            </a:r>
            <a:r>
              <a:rPr sz="3600" spc="-15" dirty="0"/>
              <a:t>Borda</a:t>
            </a:r>
            <a:r>
              <a:rPr sz="3600" spc="-5" dirty="0"/>
              <a:t> </a:t>
            </a:r>
            <a:r>
              <a:rPr sz="3600" dirty="0"/>
              <a:t>e</a:t>
            </a:r>
            <a:r>
              <a:rPr sz="3600" spc="-15" dirty="0"/>
              <a:t> Margem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6823709" y="1637538"/>
            <a:ext cx="2891790" cy="2155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" dirty="0">
                <a:solidFill>
                  <a:srgbClr val="0000FF"/>
                </a:solidFill>
                <a:latin typeface="Calibri"/>
                <a:cs typeface="Calibri"/>
              </a:rPr>
              <a:t>Padding</a:t>
            </a:r>
            <a:r>
              <a:rPr sz="2000" b="1" i="1" spc="-6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  <a:p>
            <a:pPr marL="459105" indent="-19558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59740" algn="l"/>
              </a:tabLst>
            </a:pP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Envolve</a:t>
            </a:r>
            <a:r>
              <a:rPr sz="18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conteúdo</a:t>
            </a:r>
            <a:endParaRPr sz="1800">
              <a:latin typeface="Calibri"/>
              <a:cs typeface="Calibri"/>
            </a:endParaRPr>
          </a:p>
          <a:p>
            <a:pPr marL="459105" indent="-195580">
              <a:lnSpc>
                <a:spcPct val="100000"/>
              </a:lnSpc>
              <a:buFont typeface="Arial MT"/>
              <a:buChar char="•"/>
              <a:tabLst>
                <a:tab pos="459740" algn="l"/>
              </a:tabLst>
            </a:pP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Afetado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pela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cor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 de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fundo</a:t>
            </a:r>
            <a:endParaRPr sz="1800">
              <a:latin typeface="Calibri"/>
              <a:cs typeface="Calibri"/>
            </a:endParaRPr>
          </a:p>
          <a:p>
            <a:pPr marL="459105" indent="-195580">
              <a:lnSpc>
                <a:spcPct val="100000"/>
              </a:lnSpc>
              <a:buFont typeface="Arial MT"/>
              <a:buChar char="•"/>
              <a:tabLst>
                <a:tab pos="459740" algn="l"/>
              </a:tabLst>
            </a:pP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Dentro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da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borda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Arial MT"/>
              <a:buChar char="•"/>
            </a:pPr>
            <a:endParaRPr sz="2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i="1" dirty="0">
                <a:solidFill>
                  <a:srgbClr val="0000FF"/>
                </a:solidFill>
                <a:latin typeface="Calibri"/>
                <a:cs typeface="Calibri"/>
              </a:rPr>
              <a:t>Borda</a:t>
            </a:r>
            <a:r>
              <a:rPr sz="2000" b="1" i="1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r>
              <a:rPr sz="20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  <a:p>
            <a:pPr marL="459105" indent="-19558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459740" algn="l"/>
              </a:tabLst>
            </a:pP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Envolve</a:t>
            </a:r>
            <a:r>
              <a:rPr sz="18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006FC0"/>
                </a:solidFill>
                <a:latin typeface="Calibri"/>
                <a:cs typeface="Calibri"/>
              </a:rPr>
              <a:t>padding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23709" y="4295647"/>
            <a:ext cx="2302510" cy="880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solidFill>
                  <a:srgbClr val="0000FF"/>
                </a:solidFill>
                <a:latin typeface="Calibri"/>
                <a:cs typeface="Calibri"/>
              </a:rPr>
              <a:t>Margem</a:t>
            </a:r>
            <a:r>
              <a:rPr sz="2000" b="1" i="1" spc="-5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r>
              <a:rPr sz="200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  <a:p>
            <a:pPr marL="459105" indent="-19558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459740" algn="l"/>
              </a:tabLst>
            </a:pP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Externo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à</a:t>
            </a:r>
            <a:r>
              <a:rPr sz="18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borda</a:t>
            </a:r>
            <a:endParaRPr sz="1800">
              <a:latin typeface="Calibri"/>
              <a:cs typeface="Calibri"/>
            </a:endParaRPr>
          </a:p>
          <a:p>
            <a:pPr marL="459105" indent="-195580">
              <a:lnSpc>
                <a:spcPct val="100000"/>
              </a:lnSpc>
              <a:buFont typeface="Arial MT"/>
              <a:buChar char="•"/>
              <a:tabLst>
                <a:tab pos="459740" algn="l"/>
              </a:tabLst>
            </a:pP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Transparente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0788" y="4606493"/>
            <a:ext cx="2834005" cy="881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spc="-5" dirty="0">
                <a:solidFill>
                  <a:srgbClr val="0000FF"/>
                </a:solidFill>
                <a:latin typeface="Calibri"/>
                <a:cs typeface="Calibri"/>
              </a:rPr>
              <a:t>Outline</a:t>
            </a:r>
            <a:r>
              <a:rPr sz="2000" b="1" i="1" spc="-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alibri"/>
                <a:cs typeface="Calibri"/>
              </a:rPr>
              <a:t>do</a:t>
            </a:r>
            <a:r>
              <a:rPr sz="20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FF"/>
                </a:solidFill>
                <a:latin typeface="Calibri"/>
                <a:cs typeface="Calibri"/>
              </a:rPr>
              <a:t>elemento</a:t>
            </a:r>
            <a:endParaRPr sz="2000">
              <a:latin typeface="Calibri"/>
              <a:cs typeface="Calibri"/>
            </a:endParaRPr>
          </a:p>
          <a:p>
            <a:pPr marL="459105" indent="-19558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459740" algn="l"/>
              </a:tabLst>
            </a:pP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Externo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à</a:t>
            </a:r>
            <a:r>
              <a:rPr sz="18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borda</a:t>
            </a:r>
            <a:endParaRPr sz="1800">
              <a:latin typeface="Calibri"/>
              <a:cs typeface="Calibri"/>
            </a:endParaRPr>
          </a:p>
          <a:p>
            <a:pPr marL="459105" indent="-195580">
              <a:lnSpc>
                <a:spcPct val="100000"/>
              </a:lnSpc>
              <a:buFont typeface="Arial MT"/>
              <a:buChar char="•"/>
              <a:tabLst>
                <a:tab pos="459740" algn="l"/>
              </a:tabLst>
            </a:pP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Não</a:t>
            </a:r>
            <a:r>
              <a:rPr sz="18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toma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espaço</a:t>
            </a:r>
            <a:r>
              <a:rPr sz="18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próprio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55085" y="4007739"/>
            <a:ext cx="365760" cy="577215"/>
          </a:xfrm>
          <a:custGeom>
            <a:avLst/>
            <a:gdLst/>
            <a:ahLst/>
            <a:cxnLst/>
            <a:rect l="l" t="t" r="r" b="b"/>
            <a:pathLst>
              <a:path w="365760" h="577214">
                <a:moveTo>
                  <a:pt x="292443" y="472955"/>
                </a:moveTo>
                <a:lnTo>
                  <a:pt x="265556" y="489838"/>
                </a:lnTo>
                <a:lnTo>
                  <a:pt x="365378" y="577088"/>
                </a:lnTo>
                <a:lnTo>
                  <a:pt x="339583" y="483743"/>
                </a:lnTo>
                <a:lnTo>
                  <a:pt x="299212" y="483743"/>
                </a:lnTo>
                <a:lnTo>
                  <a:pt x="292443" y="472955"/>
                </a:lnTo>
                <a:close/>
              </a:path>
              <a:path w="365760" h="577214">
                <a:moveTo>
                  <a:pt x="303216" y="466190"/>
                </a:moveTo>
                <a:lnTo>
                  <a:pt x="292443" y="472955"/>
                </a:lnTo>
                <a:lnTo>
                  <a:pt x="299212" y="483743"/>
                </a:lnTo>
                <a:lnTo>
                  <a:pt x="310006" y="477012"/>
                </a:lnTo>
                <a:lnTo>
                  <a:pt x="303216" y="466190"/>
                </a:lnTo>
                <a:close/>
              </a:path>
              <a:path w="365760" h="577214">
                <a:moveTo>
                  <a:pt x="330073" y="449325"/>
                </a:moveTo>
                <a:lnTo>
                  <a:pt x="303216" y="466190"/>
                </a:lnTo>
                <a:lnTo>
                  <a:pt x="310006" y="477012"/>
                </a:lnTo>
                <a:lnTo>
                  <a:pt x="299212" y="483743"/>
                </a:lnTo>
                <a:lnTo>
                  <a:pt x="339583" y="483743"/>
                </a:lnTo>
                <a:lnTo>
                  <a:pt x="330073" y="449325"/>
                </a:lnTo>
                <a:close/>
              </a:path>
              <a:path w="365760" h="577214">
                <a:moveTo>
                  <a:pt x="10667" y="0"/>
                </a:moveTo>
                <a:lnTo>
                  <a:pt x="0" y="6858"/>
                </a:lnTo>
                <a:lnTo>
                  <a:pt x="292443" y="472955"/>
                </a:lnTo>
                <a:lnTo>
                  <a:pt x="303216" y="466190"/>
                </a:lnTo>
                <a:lnTo>
                  <a:pt x="10667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Pseudo-Elementos</a:t>
            </a:r>
            <a:r>
              <a:rPr spc="-35" dirty="0"/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20" dirty="0"/>
              <a:t>Exemplo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7424" y="1124711"/>
            <a:ext cx="4777740" cy="52288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4035" y="1124711"/>
            <a:ext cx="4175760" cy="52212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Pseudo-Elementos</a:t>
            </a:r>
            <a:r>
              <a:rPr spc="-35" dirty="0"/>
              <a:t> </a:t>
            </a:r>
            <a:r>
              <a:rPr spc="-5" dirty="0"/>
              <a:t>-</a:t>
            </a:r>
            <a:r>
              <a:rPr spc="-15" dirty="0"/>
              <a:t> </a:t>
            </a:r>
            <a:r>
              <a:rPr spc="-20" dirty="0"/>
              <a:t>Exemplo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9483" y="1115567"/>
            <a:ext cx="4453128" cy="52288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80516" y="1117091"/>
            <a:ext cx="5339080" cy="5229225"/>
            <a:chOff x="1080516" y="1117091"/>
            <a:chExt cx="5339080" cy="52292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516" y="1117091"/>
              <a:ext cx="5338572" cy="5228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59814" y="5805677"/>
              <a:ext cx="1584960" cy="288290"/>
            </a:xfrm>
            <a:custGeom>
              <a:avLst/>
              <a:gdLst/>
              <a:ahLst/>
              <a:cxnLst/>
              <a:rect l="l" t="t" r="r" b="b"/>
              <a:pathLst>
                <a:path w="1584960" h="288289">
                  <a:moveTo>
                    <a:pt x="0" y="288036"/>
                  </a:moveTo>
                  <a:lnTo>
                    <a:pt x="1584960" y="288036"/>
                  </a:lnTo>
                  <a:lnTo>
                    <a:pt x="1584960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526" y="2036614"/>
            <a:ext cx="7435215" cy="232918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notação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com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pontos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200" dirty="0">
                <a:solidFill>
                  <a:srgbClr val="E36C09"/>
                </a:solidFill>
                <a:latin typeface="Consolas"/>
                <a:cs typeface="Consolas"/>
              </a:rPr>
              <a:t>::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foi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introduzida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na CSS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E36C09"/>
                </a:solidFill>
                <a:latin typeface="Consolas"/>
                <a:cs typeface="Consolas"/>
              </a:rPr>
              <a:t>::</a:t>
            </a:r>
            <a:r>
              <a:rPr sz="2200" spc="-705" dirty="0">
                <a:solidFill>
                  <a:srgbClr val="E36C09"/>
                </a:solidFill>
                <a:latin typeface="Consolas"/>
                <a:cs typeface="Consolas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é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rma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tualme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2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mend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5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i="1" spc="-2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2200" i="1" spc="-1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200" i="1" spc="-1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200" i="1" spc="-10" dirty="0">
                <a:solidFill>
                  <a:srgbClr val="404040"/>
                </a:solidFill>
                <a:latin typeface="Calibri"/>
                <a:cs typeface="Calibri"/>
              </a:rPr>
              <a:t>ud</a:t>
            </a:r>
            <a:r>
              <a:rPr sz="2200" i="1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i="1" spc="-10" dirty="0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sz="2200" i="1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200" i="1" spc="-15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2200" i="1" spc="-5" dirty="0">
                <a:solidFill>
                  <a:srgbClr val="404040"/>
                </a:solidFill>
                <a:latin typeface="Calibri"/>
                <a:cs typeface="Calibri"/>
              </a:rPr>
              <a:t>em</a:t>
            </a:r>
            <a:r>
              <a:rPr sz="2200" i="1" spc="-1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200" i="1" spc="-3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2200" i="1" spc="-3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200" i="1" spc="-10" dirty="0">
                <a:solidFill>
                  <a:srgbClr val="404040"/>
                </a:solidFill>
                <a:latin typeface="Calibri"/>
                <a:cs typeface="Calibri"/>
              </a:rPr>
              <a:t>os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Diferencia 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pseudo-elementos</a:t>
            </a:r>
            <a:r>
              <a:rPr sz="2200" spc="4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pseudo-classes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Entretanto,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na CSS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sz="1800" spc="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utilizava-se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apenas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dois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pontos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(</a:t>
            </a:r>
            <a:r>
              <a:rPr sz="2200" dirty="0">
                <a:solidFill>
                  <a:srgbClr val="E36C09"/>
                </a:solidFill>
                <a:latin typeface="Consolas"/>
                <a:cs typeface="Consolas"/>
              </a:rPr>
              <a:t>: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10"/>
              </a:spcBef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10" dirty="0">
                <a:solidFill>
                  <a:srgbClr val="30859C"/>
                </a:solidFill>
                <a:latin typeface="Calibri"/>
                <a:cs typeface="Calibri"/>
              </a:rPr>
              <a:t>Navegadores</a:t>
            </a:r>
            <a:r>
              <a:rPr sz="2000" spc="-2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ainda</a:t>
            </a:r>
            <a:r>
              <a:rPr sz="2000" spc="-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0859C"/>
                </a:solidFill>
                <a:latin typeface="Calibri"/>
                <a:cs typeface="Calibri"/>
              </a:rPr>
              <a:t>suportam</a:t>
            </a:r>
            <a:r>
              <a:rPr sz="2000" spc="-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0859C"/>
                </a:solidFill>
                <a:latin typeface="Calibri"/>
                <a:cs typeface="Calibri"/>
              </a:rPr>
              <a:t>essa</a:t>
            </a:r>
            <a:r>
              <a:rPr sz="2000" spc="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0859C"/>
                </a:solidFill>
                <a:latin typeface="Calibri"/>
                <a:cs typeface="Calibri"/>
              </a:rPr>
              <a:t>forma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63267" y="235458"/>
            <a:ext cx="76638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Observação</a:t>
            </a:r>
            <a:r>
              <a:rPr spc="-5" dirty="0"/>
              <a:t> </a:t>
            </a:r>
            <a:r>
              <a:rPr spc="-15" dirty="0"/>
              <a:t>sobre</a:t>
            </a:r>
            <a:r>
              <a:rPr spc="-5" dirty="0"/>
              <a:t> </a:t>
            </a:r>
            <a:r>
              <a:rPr spc="-15" dirty="0"/>
              <a:t>Pseudo-Elementos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526" y="1748950"/>
            <a:ext cx="7187565" cy="385317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Em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caso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regras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conflitantes,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qual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regra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será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aplicada?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Problemas</a:t>
            </a:r>
            <a:r>
              <a:rPr sz="22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comuns: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0"/>
              </a:spcBef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20" dirty="0">
                <a:solidFill>
                  <a:srgbClr val="30859C"/>
                </a:solidFill>
                <a:latin typeface="Calibri"/>
                <a:cs typeface="Calibri"/>
              </a:rPr>
              <a:t>Regras</a:t>
            </a:r>
            <a:r>
              <a:rPr sz="2200" spc="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CSS</a:t>
            </a:r>
            <a:r>
              <a:rPr sz="220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sem</a:t>
            </a:r>
            <a:r>
              <a:rPr sz="2200" spc="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30859C"/>
                </a:solidFill>
                <a:latin typeface="Calibri"/>
                <a:cs typeface="Calibri"/>
              </a:rPr>
              <a:t>efeito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0"/>
              </a:spcBef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Resultado</a:t>
            </a:r>
            <a:r>
              <a:rPr sz="2200" spc="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muito</a:t>
            </a:r>
            <a:r>
              <a:rPr sz="2200" spc="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30859C"/>
                </a:solidFill>
                <a:latin typeface="Calibri"/>
                <a:cs typeface="Calibri"/>
              </a:rPr>
              <a:t>diferente</a:t>
            </a:r>
            <a:r>
              <a:rPr sz="2200" spc="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do</a:t>
            </a:r>
            <a:r>
              <a:rPr sz="220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esperado</a:t>
            </a:r>
            <a:endParaRPr sz="2200">
              <a:latin typeface="Calibri"/>
              <a:cs typeface="Calibri"/>
            </a:endParaRPr>
          </a:p>
          <a:p>
            <a:pPr marL="279400" marR="508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Nessas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situações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fundamental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conhecer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como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navegador </a:t>
            </a:r>
            <a:r>
              <a:rPr sz="2200" spc="-484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decide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pelas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regras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0"/>
              </a:spcBef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Ordem 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no</a:t>
            </a:r>
            <a:r>
              <a:rPr sz="2200" spc="-15" dirty="0">
                <a:solidFill>
                  <a:srgbClr val="30859C"/>
                </a:solidFill>
                <a:latin typeface="Calibri"/>
                <a:cs typeface="Calibri"/>
              </a:rPr>
              <a:t> código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0"/>
              </a:spcBef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Especificidade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5"/>
              </a:spcBef>
              <a:buSzPct val="12045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200" spc="-15" dirty="0">
                <a:solidFill>
                  <a:srgbClr val="30859C"/>
                </a:solidFill>
                <a:latin typeface="Calibri"/>
                <a:cs typeface="Calibri"/>
              </a:rPr>
              <a:t>Herança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0447" y="235458"/>
            <a:ext cx="7066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10" dirty="0">
                <a:latin typeface="Calibri"/>
                <a:cs typeface="Calibri"/>
              </a:rPr>
              <a:t>Cascade</a:t>
            </a:r>
            <a:r>
              <a:rPr spc="-10" dirty="0"/>
              <a:t>,</a:t>
            </a:r>
            <a:r>
              <a:rPr spc="25" dirty="0"/>
              <a:t> </a:t>
            </a:r>
            <a:r>
              <a:rPr spc="-10" dirty="0"/>
              <a:t>Especificidade</a:t>
            </a:r>
            <a:r>
              <a:rPr spc="-25" dirty="0"/>
              <a:t> </a:t>
            </a:r>
            <a:r>
              <a:rPr spc="-5" dirty="0"/>
              <a:t>e </a:t>
            </a:r>
            <a:r>
              <a:rPr spc="-25" dirty="0"/>
              <a:t>Herança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0870" y="2550804"/>
            <a:ext cx="5822315" cy="144653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Caso haja</a:t>
            </a:r>
            <a:r>
              <a:rPr sz="2200" spc="15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declarações</a:t>
            </a:r>
            <a:r>
              <a:rPr sz="2200" spc="5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CSS repetidas</a:t>
            </a:r>
            <a:endParaRPr sz="22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Caso</a:t>
            </a:r>
            <a:r>
              <a:rPr sz="2200" spc="-10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sejam</a:t>
            </a:r>
            <a:r>
              <a:rPr sz="2200" spc="5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do</a:t>
            </a:r>
            <a:r>
              <a:rPr sz="2200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mesmo</a:t>
            </a:r>
            <a:r>
              <a:rPr sz="2200" spc="20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tipo de</a:t>
            </a:r>
            <a:r>
              <a:rPr sz="2200" spc="-10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seletor</a:t>
            </a:r>
            <a:endParaRPr sz="2200">
              <a:latin typeface="Arial MT"/>
              <a:cs typeface="Arial MT"/>
            </a:endParaRPr>
          </a:p>
          <a:p>
            <a:pPr marL="279400" indent="-266700">
              <a:lnSpc>
                <a:spcPct val="100000"/>
              </a:lnSpc>
              <a:spcBef>
                <a:spcPts val="114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Prevalecerá</a:t>
            </a:r>
            <a:r>
              <a:rPr sz="2200" spc="15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a</a:t>
            </a:r>
            <a:r>
              <a:rPr sz="2200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declaração</a:t>
            </a:r>
            <a:r>
              <a:rPr sz="2200" spc="5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definida</a:t>
            </a:r>
            <a:r>
              <a:rPr sz="2200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por</a:t>
            </a:r>
            <a:r>
              <a:rPr sz="2200" spc="15" dirty="0">
                <a:solidFill>
                  <a:srgbClr val="20586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Arial MT"/>
                <a:cs typeface="Arial MT"/>
              </a:rPr>
              <a:t>último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5765" y="235458"/>
            <a:ext cx="3759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Ordem </a:t>
            </a:r>
            <a:r>
              <a:rPr spc="-10" dirty="0"/>
              <a:t>das</a:t>
            </a:r>
            <a:r>
              <a:rPr spc="-35" dirty="0"/>
              <a:t> </a:t>
            </a:r>
            <a:r>
              <a:rPr spc="-30" dirty="0"/>
              <a:t>Regras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3516" y="6644638"/>
            <a:ext cx="199644" cy="2011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9191" y="235458"/>
            <a:ext cx="58337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Ordem</a:t>
            </a:r>
            <a:r>
              <a:rPr spc="5" dirty="0"/>
              <a:t> </a:t>
            </a:r>
            <a:r>
              <a:rPr spc="-5" dirty="0"/>
              <a:t>das</a:t>
            </a:r>
            <a:r>
              <a:rPr spc="-15" dirty="0"/>
              <a:t> </a:t>
            </a:r>
            <a:r>
              <a:rPr spc="-30" dirty="0"/>
              <a:t>Regras</a:t>
            </a:r>
            <a:r>
              <a:rPr spc="-5" dirty="0"/>
              <a:t> -</a:t>
            </a:r>
            <a:r>
              <a:rPr spc="-15" dirty="0"/>
              <a:t> </a:t>
            </a:r>
            <a:r>
              <a:rPr spc="-10" dirty="0"/>
              <a:t>Cascade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7088" y="1106424"/>
            <a:ext cx="4408932" cy="54025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84035" y="1106424"/>
            <a:ext cx="4249420" cy="5402580"/>
            <a:chOff x="6384035" y="1106424"/>
            <a:chExt cx="4249420" cy="54025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4035" y="1106424"/>
              <a:ext cx="4248912" cy="54025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46747" y="5231891"/>
              <a:ext cx="3445763" cy="9342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4555" y="5227320"/>
              <a:ext cx="3345179" cy="9266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815327" y="5300471"/>
              <a:ext cx="3313429" cy="802005"/>
            </a:xfrm>
            <a:custGeom>
              <a:avLst/>
              <a:gdLst/>
              <a:ahLst/>
              <a:cxnLst/>
              <a:rect l="l" t="t" r="r" b="b"/>
              <a:pathLst>
                <a:path w="3313429" h="802004">
                  <a:moveTo>
                    <a:pt x="3313176" y="0"/>
                  </a:moveTo>
                  <a:lnTo>
                    <a:pt x="0" y="0"/>
                  </a:lnTo>
                  <a:lnTo>
                    <a:pt x="0" y="801623"/>
                  </a:lnTo>
                  <a:lnTo>
                    <a:pt x="3313176" y="801623"/>
                  </a:lnTo>
                  <a:lnTo>
                    <a:pt x="3313176" y="0"/>
                  </a:lnTo>
                  <a:close/>
                </a:path>
              </a:pathLst>
            </a:custGeom>
            <a:solidFill>
              <a:srgbClr val="FFF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15327" y="5300471"/>
              <a:ext cx="3313429" cy="802005"/>
            </a:xfrm>
            <a:custGeom>
              <a:avLst/>
              <a:gdLst/>
              <a:ahLst/>
              <a:cxnLst/>
              <a:rect l="l" t="t" r="r" b="b"/>
              <a:pathLst>
                <a:path w="3313429" h="802004">
                  <a:moveTo>
                    <a:pt x="0" y="801623"/>
                  </a:moveTo>
                  <a:lnTo>
                    <a:pt x="3313176" y="801623"/>
                  </a:lnTo>
                  <a:lnTo>
                    <a:pt x="3313176" y="0"/>
                  </a:lnTo>
                  <a:lnTo>
                    <a:pt x="0" y="0"/>
                  </a:lnTo>
                  <a:lnTo>
                    <a:pt x="0" y="801623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15328" y="5300471"/>
            <a:ext cx="3313429" cy="80200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92710" marR="249554" algn="just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título aparece na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cor azul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por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causa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da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regra com seletor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h1 definida por último. </a:t>
            </a:r>
            <a:r>
              <a:rPr sz="1400" spc="-30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Porém</a:t>
            </a:r>
            <a:r>
              <a:rPr sz="14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borda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é</a:t>
            </a:r>
            <a:r>
              <a:rPr sz="14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obtida</a:t>
            </a:r>
            <a:r>
              <a:rPr sz="14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1ª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 regra.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9625" y="235458"/>
            <a:ext cx="2951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Especificidade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27732" y="1786115"/>
            <a:ext cx="2693035" cy="815975"/>
            <a:chOff x="2427732" y="1786115"/>
            <a:chExt cx="2693035" cy="8159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7732" y="1786115"/>
              <a:ext cx="2692908" cy="8153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500" y="1903476"/>
              <a:ext cx="2593848" cy="5806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96312" y="1854708"/>
              <a:ext cx="2560320" cy="683260"/>
            </a:xfrm>
            <a:custGeom>
              <a:avLst/>
              <a:gdLst/>
              <a:ahLst/>
              <a:cxnLst/>
              <a:rect l="l" t="t" r="r" b="b"/>
              <a:pathLst>
                <a:path w="2560320" h="683260">
                  <a:moveTo>
                    <a:pt x="2560319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2560319" y="682751"/>
                  </a:lnTo>
                  <a:lnTo>
                    <a:pt x="2560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96312" y="1854708"/>
              <a:ext cx="2560320" cy="683260"/>
            </a:xfrm>
            <a:custGeom>
              <a:avLst/>
              <a:gdLst/>
              <a:ahLst/>
              <a:cxnLst/>
              <a:rect l="l" t="t" r="r" b="b"/>
              <a:pathLst>
                <a:path w="2560320" h="683260">
                  <a:moveTo>
                    <a:pt x="0" y="682751"/>
                  </a:moveTo>
                  <a:lnTo>
                    <a:pt x="2560319" y="682751"/>
                  </a:lnTo>
                  <a:lnTo>
                    <a:pt x="2560319" y="0"/>
                  </a:lnTo>
                  <a:lnTo>
                    <a:pt x="0" y="0"/>
                  </a:lnTo>
                  <a:lnTo>
                    <a:pt x="0" y="682751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96311" y="1854707"/>
            <a:ext cx="2560320" cy="68326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405"/>
              </a:spcBef>
            </a:pPr>
            <a:r>
              <a:rPr sz="1700" dirty="0">
                <a:solidFill>
                  <a:srgbClr val="548ED4"/>
                </a:solidFill>
                <a:latin typeface="Verdana"/>
                <a:cs typeface="Verdana"/>
              </a:rPr>
              <a:t>Seletor</a:t>
            </a:r>
            <a:r>
              <a:rPr sz="1700" spc="-40" dirty="0">
                <a:solidFill>
                  <a:srgbClr val="548ED4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548ED4"/>
                </a:solidFill>
                <a:latin typeface="Verdana"/>
                <a:cs typeface="Verdana"/>
              </a:rPr>
              <a:t>de</a:t>
            </a:r>
            <a:r>
              <a:rPr sz="1700" spc="-15" dirty="0">
                <a:solidFill>
                  <a:srgbClr val="548ED4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548ED4"/>
                </a:solidFill>
                <a:latin typeface="Verdana"/>
                <a:cs typeface="Verdana"/>
              </a:rPr>
              <a:t>Elemento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7732" y="2712707"/>
            <a:ext cx="2692908" cy="8168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496311" y="2781300"/>
            <a:ext cx="2560320" cy="68453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179070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410"/>
              </a:spcBef>
            </a:pPr>
            <a:r>
              <a:rPr sz="1700" dirty="0">
                <a:solidFill>
                  <a:srgbClr val="548ED4"/>
                </a:solidFill>
                <a:latin typeface="Verdana"/>
                <a:cs typeface="Verdana"/>
              </a:rPr>
              <a:t>Seletor</a:t>
            </a:r>
            <a:r>
              <a:rPr sz="1700" spc="-45" dirty="0">
                <a:solidFill>
                  <a:srgbClr val="548ED4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548ED4"/>
                </a:solidFill>
                <a:latin typeface="Verdana"/>
                <a:cs typeface="Verdana"/>
              </a:rPr>
              <a:t>de</a:t>
            </a:r>
            <a:r>
              <a:rPr sz="1700" spc="-20" dirty="0">
                <a:solidFill>
                  <a:srgbClr val="548ED4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548ED4"/>
                </a:solidFill>
                <a:latin typeface="Verdana"/>
                <a:cs typeface="Verdana"/>
              </a:rPr>
              <a:t>Classe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7732" y="4584179"/>
            <a:ext cx="2692908" cy="81687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496311" y="4652771"/>
            <a:ext cx="2560320" cy="68453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180340" rIns="0" bIns="0" rtlCol="0">
            <a:spAutoFit/>
          </a:bodyPr>
          <a:lstStyle/>
          <a:p>
            <a:pPr marL="563245">
              <a:lnSpc>
                <a:spcPct val="100000"/>
              </a:lnSpc>
              <a:spcBef>
                <a:spcPts val="1420"/>
              </a:spcBef>
            </a:pPr>
            <a:r>
              <a:rPr sz="1700" spc="-5" dirty="0">
                <a:solidFill>
                  <a:srgbClr val="548ED4"/>
                </a:solidFill>
                <a:latin typeface="Verdana"/>
                <a:cs typeface="Verdana"/>
              </a:rPr>
              <a:t>Código</a:t>
            </a:r>
            <a:r>
              <a:rPr sz="1700" spc="-40" dirty="0">
                <a:solidFill>
                  <a:srgbClr val="548ED4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548ED4"/>
                </a:solidFill>
                <a:latin typeface="Verdana"/>
                <a:cs typeface="Verdana"/>
              </a:rPr>
              <a:t>Inline</a:t>
            </a:r>
            <a:endParaRPr sz="17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7732" y="3648443"/>
            <a:ext cx="2692908" cy="81687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496311" y="3717035"/>
            <a:ext cx="2560320" cy="684530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179705" rIns="0" bIns="0" rtlCol="0">
            <a:spAutoFit/>
          </a:bodyPr>
          <a:lstStyle/>
          <a:p>
            <a:pPr marL="556260">
              <a:lnSpc>
                <a:spcPct val="100000"/>
              </a:lnSpc>
              <a:spcBef>
                <a:spcPts val="1415"/>
              </a:spcBef>
            </a:pPr>
            <a:r>
              <a:rPr sz="1700" dirty="0">
                <a:solidFill>
                  <a:srgbClr val="548ED4"/>
                </a:solidFill>
                <a:latin typeface="Verdana"/>
                <a:cs typeface="Verdana"/>
              </a:rPr>
              <a:t>Seletor</a:t>
            </a:r>
            <a:r>
              <a:rPr sz="1700" spc="-45" dirty="0">
                <a:solidFill>
                  <a:srgbClr val="548ED4"/>
                </a:solidFill>
                <a:latin typeface="Verdana"/>
                <a:cs typeface="Verdana"/>
              </a:rPr>
              <a:t> </a:t>
            </a:r>
            <a:r>
              <a:rPr sz="1700" spc="-5" dirty="0">
                <a:solidFill>
                  <a:srgbClr val="548ED4"/>
                </a:solidFill>
                <a:latin typeface="Verdana"/>
                <a:cs typeface="Verdana"/>
              </a:rPr>
              <a:t>de</a:t>
            </a:r>
            <a:r>
              <a:rPr sz="1700" spc="-20" dirty="0">
                <a:solidFill>
                  <a:srgbClr val="548ED4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548ED4"/>
                </a:solidFill>
                <a:latin typeface="Verdana"/>
                <a:cs typeface="Verdana"/>
              </a:rPr>
              <a:t>ID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73496" y="2202052"/>
            <a:ext cx="509270" cy="2741930"/>
            <a:chOff x="5373496" y="2202052"/>
            <a:chExt cx="509270" cy="274193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6671" y="2205227"/>
              <a:ext cx="502919" cy="27355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76671" y="2205227"/>
              <a:ext cx="502920" cy="2735580"/>
            </a:xfrm>
            <a:custGeom>
              <a:avLst/>
              <a:gdLst/>
              <a:ahLst/>
              <a:cxnLst/>
              <a:rect l="l" t="t" r="r" b="b"/>
              <a:pathLst>
                <a:path w="502920" h="2735579">
                  <a:moveTo>
                    <a:pt x="502919" y="1912874"/>
                  </a:moveTo>
                  <a:lnTo>
                    <a:pt x="251460" y="2735580"/>
                  </a:lnTo>
                  <a:lnTo>
                    <a:pt x="0" y="1912874"/>
                  </a:lnTo>
                  <a:lnTo>
                    <a:pt x="125729" y="1912874"/>
                  </a:lnTo>
                  <a:lnTo>
                    <a:pt x="125729" y="0"/>
                  </a:lnTo>
                  <a:lnTo>
                    <a:pt x="377189" y="0"/>
                  </a:lnTo>
                  <a:lnTo>
                    <a:pt x="377189" y="1912874"/>
                  </a:lnTo>
                  <a:lnTo>
                    <a:pt x="502919" y="1912874"/>
                  </a:lnTo>
                  <a:close/>
                </a:path>
              </a:pathLst>
            </a:custGeom>
            <a:ln w="6350">
              <a:solidFill>
                <a:srgbClr val="30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81827" y="2851570"/>
            <a:ext cx="3896360" cy="95948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Maior</a:t>
            </a:r>
            <a:r>
              <a:rPr sz="1700" spc="-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especificidade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Maior</a:t>
            </a:r>
            <a:r>
              <a:rPr sz="17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peso</a:t>
            </a:r>
            <a:r>
              <a:rPr sz="17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17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declaração</a:t>
            </a:r>
            <a:r>
              <a:rPr sz="17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CSS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Mais</a:t>
            </a:r>
            <a:r>
              <a:rPr sz="17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05868"/>
                </a:solidFill>
                <a:latin typeface="Calibri"/>
                <a:cs typeface="Calibri"/>
              </a:rPr>
              <a:t>provável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 que</a:t>
            </a:r>
            <a:r>
              <a:rPr sz="17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sobrescreva</a:t>
            </a:r>
            <a:r>
              <a:rPr sz="1700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as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anteriores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8751" y="235458"/>
            <a:ext cx="5259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Especificidade</a:t>
            </a:r>
            <a:r>
              <a:rPr spc="-35" dirty="0"/>
              <a:t> </a:t>
            </a:r>
            <a:r>
              <a:rPr spc="-5" dirty="0"/>
              <a:t>das</a:t>
            </a:r>
            <a:r>
              <a:rPr spc="-20" dirty="0"/>
              <a:t> </a:t>
            </a:r>
            <a:r>
              <a:rPr spc="-30" dirty="0"/>
              <a:t>Regras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9052" y="1106424"/>
            <a:ext cx="4696968" cy="53949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384035" y="1106424"/>
            <a:ext cx="4249420" cy="5402580"/>
            <a:chOff x="6384035" y="1106424"/>
            <a:chExt cx="4249420" cy="54025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4035" y="1106424"/>
              <a:ext cx="4248912" cy="54025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1131" y="4939296"/>
              <a:ext cx="3461004" cy="13700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51903" y="5012436"/>
              <a:ext cx="3313429" cy="1233170"/>
            </a:xfrm>
            <a:custGeom>
              <a:avLst/>
              <a:gdLst/>
              <a:ahLst/>
              <a:cxnLst/>
              <a:rect l="l" t="t" r="r" b="b"/>
              <a:pathLst>
                <a:path w="3313429" h="1233170">
                  <a:moveTo>
                    <a:pt x="3313176" y="0"/>
                  </a:moveTo>
                  <a:lnTo>
                    <a:pt x="0" y="0"/>
                  </a:lnTo>
                  <a:lnTo>
                    <a:pt x="0" y="1232915"/>
                  </a:lnTo>
                  <a:lnTo>
                    <a:pt x="3313176" y="1232915"/>
                  </a:lnTo>
                  <a:lnTo>
                    <a:pt x="3313176" y="0"/>
                  </a:lnTo>
                  <a:close/>
                </a:path>
              </a:pathLst>
            </a:custGeom>
            <a:solidFill>
              <a:srgbClr val="FFF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51903" y="5012436"/>
              <a:ext cx="3313429" cy="1233170"/>
            </a:xfrm>
            <a:custGeom>
              <a:avLst/>
              <a:gdLst/>
              <a:ahLst/>
              <a:cxnLst/>
              <a:rect l="l" t="t" r="r" b="b"/>
              <a:pathLst>
                <a:path w="3313429" h="1233170">
                  <a:moveTo>
                    <a:pt x="0" y="1232915"/>
                  </a:moveTo>
                  <a:lnTo>
                    <a:pt x="3313176" y="1232915"/>
                  </a:lnTo>
                  <a:lnTo>
                    <a:pt x="3313176" y="0"/>
                  </a:lnTo>
                  <a:lnTo>
                    <a:pt x="0" y="0"/>
                  </a:lnTo>
                  <a:lnTo>
                    <a:pt x="0" y="1232915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51904" y="5012435"/>
            <a:ext cx="3313429" cy="123317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2075" marR="13081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cor</a:t>
            </a:r>
            <a:r>
              <a:rPr sz="14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verde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vem</a:t>
            </a:r>
            <a:r>
              <a:rPr sz="14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 seletor</a:t>
            </a:r>
            <a:r>
              <a:rPr sz="14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205868"/>
                </a:solidFill>
                <a:latin typeface="Calibri"/>
                <a:cs typeface="Calibri"/>
              </a:rPr>
              <a:t>ID,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que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é </a:t>
            </a:r>
            <a:r>
              <a:rPr sz="14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mais específico.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 Repare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que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as</a:t>
            </a:r>
            <a:r>
              <a:rPr sz="14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demais 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propriedades</a:t>
            </a:r>
            <a:r>
              <a:rPr sz="14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(margem, borda,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text-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transform)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são aplicadas normalmente por </a:t>
            </a:r>
            <a:r>
              <a:rPr sz="1400" spc="-30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causa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5868"/>
                </a:solidFill>
                <a:latin typeface="Calibri"/>
                <a:cs typeface="Calibri"/>
              </a:rPr>
              <a:t>das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outras</a:t>
            </a:r>
            <a:r>
              <a:rPr sz="14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05868"/>
                </a:solidFill>
                <a:latin typeface="Calibri"/>
                <a:cs typeface="Calibri"/>
              </a:rPr>
              <a:t>regras.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4498" y="2053632"/>
            <a:ext cx="7977505" cy="285940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284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Algumas</a:t>
            </a:r>
            <a:r>
              <a:rPr sz="2200" spc="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propriedades</a:t>
            </a:r>
            <a:r>
              <a:rPr sz="2200" spc="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herdam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 os</a:t>
            </a:r>
            <a:r>
              <a:rPr sz="2200" spc="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valores 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do</a:t>
            </a:r>
            <a:r>
              <a:rPr sz="2200" spc="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elemento</a:t>
            </a:r>
            <a:r>
              <a:rPr sz="2200" spc="4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pai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Ex.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font-family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colo</a:t>
            </a:r>
            <a:r>
              <a:rPr sz="1800" dirty="0">
                <a:solidFill>
                  <a:srgbClr val="00AFEF"/>
                </a:solidFill>
                <a:latin typeface="Consolas"/>
                <a:cs typeface="Consolas"/>
              </a:rPr>
              <a:t>r</a:t>
            </a:r>
            <a:r>
              <a:rPr sz="1800" spc="-53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text-align</a:t>
            </a:r>
            <a:endParaRPr sz="18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Ex.: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um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&lt;p&gt;</a:t>
            </a:r>
            <a:r>
              <a:rPr sz="1800" spc="-5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dentro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um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&lt;div&gt;</a:t>
            </a:r>
            <a:r>
              <a:rPr sz="1800" spc="-53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herda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a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fonte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definida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para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o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&lt;div&gt;</a:t>
            </a:r>
            <a:endParaRPr sz="18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19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30859C"/>
                </a:solidFill>
                <a:latin typeface="Calibri"/>
                <a:cs typeface="Calibri"/>
              </a:rPr>
              <a:t>Outras</a:t>
            </a:r>
            <a:r>
              <a:rPr sz="2200" spc="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propriedades</a:t>
            </a:r>
            <a:r>
              <a:rPr sz="2200" spc="-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não</a:t>
            </a:r>
            <a:r>
              <a:rPr sz="220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herdam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Ex.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: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width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margi</a:t>
            </a:r>
            <a:r>
              <a:rPr sz="1800" dirty="0">
                <a:solidFill>
                  <a:srgbClr val="00AFEF"/>
                </a:solidFill>
                <a:latin typeface="Consolas"/>
                <a:cs typeface="Consolas"/>
              </a:rPr>
              <a:t>n</a:t>
            </a:r>
            <a:r>
              <a:rPr sz="1800" spc="-53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padding</a:t>
            </a:r>
            <a:endParaRPr sz="1800">
              <a:latin typeface="Consolas"/>
              <a:cs typeface="Consolas"/>
            </a:endParaRPr>
          </a:p>
          <a:p>
            <a:pPr marL="730250" lvl="1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19444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Ex.: um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&lt;p&gt;</a:t>
            </a:r>
            <a:r>
              <a:rPr sz="1600" spc="-47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dentro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um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&lt;div&gt;</a:t>
            </a:r>
            <a:r>
              <a:rPr sz="1600" spc="-5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não</a:t>
            </a:r>
            <a:r>
              <a:rPr sz="18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herda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 as</a:t>
            </a:r>
            <a:r>
              <a:rPr sz="18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margens 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definidas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Calibri"/>
                <a:cs typeface="Calibri"/>
              </a:rPr>
              <a:t>para</a:t>
            </a:r>
            <a:r>
              <a:rPr sz="18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8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&lt;div&gt;</a:t>
            </a:r>
            <a:endParaRPr sz="16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18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Definir</a:t>
            </a:r>
            <a:r>
              <a:rPr sz="2200" spc="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uma</a:t>
            </a:r>
            <a:r>
              <a:rPr sz="2200" spc="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propriedade</a:t>
            </a:r>
            <a:r>
              <a:rPr sz="2200" spc="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30859C"/>
                </a:solidFill>
                <a:latin typeface="Calibri"/>
                <a:cs typeface="Calibri"/>
              </a:rPr>
              <a:t>para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o</a:t>
            </a:r>
            <a:r>
              <a:rPr sz="2200" spc="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valor</a:t>
            </a:r>
            <a:r>
              <a:rPr sz="2200" spc="-3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AF50"/>
                </a:solidFill>
                <a:latin typeface="Consolas"/>
                <a:cs typeface="Consolas"/>
              </a:rPr>
              <a:t>inherit</a:t>
            </a:r>
            <a:r>
              <a:rPr sz="2000" spc="-6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2200" spc="-15" dirty="0">
                <a:solidFill>
                  <a:srgbClr val="30859C"/>
                </a:solidFill>
                <a:latin typeface="Calibri"/>
                <a:cs typeface="Calibri"/>
              </a:rPr>
              <a:t>ativa</a:t>
            </a:r>
            <a:r>
              <a:rPr sz="2200" spc="-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30859C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30859C"/>
                </a:solidFill>
                <a:latin typeface="Calibri"/>
                <a:cs typeface="Calibri"/>
              </a:rPr>
              <a:t>herança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3796" y="235458"/>
            <a:ext cx="172338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Herança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6679" y="1977669"/>
            <a:ext cx="7470140" cy="2745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marR="375285" indent="-266700">
              <a:lnSpc>
                <a:spcPct val="120000"/>
              </a:lnSpc>
              <a:spcBef>
                <a:spcPts val="1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Baseado na ideia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que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404040"/>
                </a:solidFill>
                <a:latin typeface="Calibri"/>
                <a:cs typeface="Calibri"/>
              </a:rPr>
              <a:t>website</a:t>
            </a:r>
            <a:r>
              <a:rPr sz="2200" i="1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deve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ser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bem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exibido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em </a:t>
            </a:r>
            <a:r>
              <a:rPr sz="2200" spc="-48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todos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os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dispositivos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(desktop,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tablet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ou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smartphone);</a:t>
            </a:r>
            <a:endParaRPr sz="2200">
              <a:latin typeface="Calibri"/>
              <a:cs typeface="Calibri"/>
            </a:endParaRPr>
          </a:p>
          <a:p>
            <a:pPr marL="279400" marR="241935" indent="-266700">
              <a:lnSpc>
                <a:spcPct val="12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Evita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 necessidade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ter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diferentes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versões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do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website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para </a:t>
            </a:r>
            <a:r>
              <a:rPr sz="2200" spc="-4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diferentes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tamanhos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tela;</a:t>
            </a:r>
            <a:endParaRPr sz="2200">
              <a:latin typeface="Calibri"/>
              <a:cs typeface="Calibri"/>
            </a:endParaRPr>
          </a:p>
          <a:p>
            <a:pPr marL="279400" marR="5080" indent="-266700">
              <a:lnSpc>
                <a:spcPct val="1201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Normalmente</a:t>
            </a:r>
            <a:r>
              <a:rPr sz="22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envolve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utilização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da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404040"/>
                </a:solidFill>
                <a:latin typeface="Calibri"/>
                <a:cs typeface="Calibri"/>
              </a:rPr>
              <a:t>meta</a:t>
            </a:r>
            <a:r>
              <a:rPr sz="2200" i="1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i="1" spc="-20" dirty="0">
                <a:solidFill>
                  <a:srgbClr val="404040"/>
                </a:solidFill>
                <a:latin typeface="Calibri"/>
                <a:cs typeface="Calibri"/>
              </a:rPr>
              <a:t>tag</a:t>
            </a:r>
            <a:r>
              <a:rPr sz="2200" i="1" spc="-5" dirty="0">
                <a:solidFill>
                  <a:srgbClr val="404040"/>
                </a:solidFill>
                <a:latin typeface="Calibri"/>
                <a:cs typeface="Calibri"/>
              </a:rPr>
              <a:t> viewport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404040"/>
                </a:solidFill>
                <a:latin typeface="Calibri"/>
                <a:cs typeface="Calibri"/>
              </a:rPr>
              <a:t>media </a:t>
            </a:r>
            <a:r>
              <a:rPr sz="2200" i="1" spc="-4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i="1" spc="-5" dirty="0">
                <a:solidFill>
                  <a:srgbClr val="404040"/>
                </a:solidFill>
                <a:latin typeface="Calibri"/>
                <a:cs typeface="Calibri"/>
              </a:rPr>
              <a:t>queries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, unidades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relativas,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etc.;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60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71569" y="235458"/>
            <a:ext cx="3850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Design</a:t>
            </a:r>
            <a:r>
              <a:rPr spc="-65" dirty="0"/>
              <a:t> </a:t>
            </a:r>
            <a:r>
              <a:rPr spc="-15" dirty="0"/>
              <a:t>Responsivo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0607" y="1546825"/>
            <a:ext cx="8204834" cy="87185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850"/>
              </a:spcBef>
              <a:buClr>
                <a:srgbClr val="00AFEF"/>
              </a:buClr>
              <a:buSzPct val="110416"/>
              <a:buFont typeface="Wingdings"/>
              <a:buChar char=""/>
              <a:tabLst>
                <a:tab pos="279400" algn="l"/>
              </a:tabLst>
            </a:pPr>
            <a:r>
              <a:rPr sz="2400" spc="-5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r>
              <a:rPr sz="24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05868"/>
                </a:solidFill>
                <a:latin typeface="Calibri"/>
                <a:cs typeface="Calibri"/>
              </a:rPr>
              <a:t>Abreviada</a:t>
            </a:r>
            <a:endParaRPr sz="2400">
              <a:latin typeface="Calibri"/>
              <a:cs typeface="Calibri"/>
            </a:endParaRPr>
          </a:p>
          <a:p>
            <a:pPr marL="460375">
              <a:lnSpc>
                <a:spcPct val="100000"/>
              </a:lnSpc>
              <a:spcBef>
                <a:spcPts val="630"/>
              </a:spcBef>
            </a:pP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padding</a:t>
            </a:r>
            <a:r>
              <a:rPr sz="1800" spc="-10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1800" spc="1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20px 50px</a:t>
            </a:r>
            <a:r>
              <a:rPr sz="1800" spc="1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80px 100px;</a:t>
            </a:r>
            <a:r>
              <a:rPr sz="1800" spc="-18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(superior,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direita,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inferior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esquerda)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942318" y="6669125"/>
            <a:ext cx="153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8664" y="2387854"/>
            <a:ext cx="303530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padding</a:t>
            </a:r>
            <a:r>
              <a:rPr sz="1800" spc="-10" dirty="0">
                <a:solidFill>
                  <a:srgbClr val="404040"/>
                </a:solidFill>
                <a:latin typeface="Consolas"/>
                <a:cs typeface="Consolas"/>
              </a:rPr>
              <a:t>: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20px 40px 20px; </a:t>
            </a:r>
            <a:r>
              <a:rPr sz="1800" spc="-97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padding</a:t>
            </a:r>
            <a:r>
              <a:rPr sz="1800" spc="-10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1800" spc="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20px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40px; </a:t>
            </a:r>
            <a:r>
              <a:rPr sz="180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padding</a:t>
            </a:r>
            <a:r>
              <a:rPr sz="1800" spc="-10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1800" spc="1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20px;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82639" y="2393035"/>
            <a:ext cx="2774315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(superior,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laterais,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inferior) </a:t>
            </a:r>
            <a:r>
              <a:rPr sz="2000" spc="-4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(superior/inferior, laterais) </a:t>
            </a:r>
            <a:r>
              <a:rPr sz="2000" spc="-4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(todos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os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404040"/>
                </a:solidFill>
                <a:latin typeface="Calibri"/>
                <a:cs typeface="Calibri"/>
              </a:rPr>
              <a:t>paddings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0607" y="3651630"/>
            <a:ext cx="3333750" cy="190944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10416"/>
              <a:buFont typeface="Wingdings"/>
              <a:buChar char=""/>
              <a:tabLst>
                <a:tab pos="279400" algn="l"/>
              </a:tabLst>
            </a:pPr>
            <a:r>
              <a:rPr sz="2400" spc="-10" dirty="0">
                <a:solidFill>
                  <a:srgbClr val="205868"/>
                </a:solidFill>
                <a:latin typeface="Calibri"/>
                <a:cs typeface="Calibri"/>
              </a:rPr>
              <a:t>Propriedades Individuais</a:t>
            </a:r>
            <a:endParaRPr sz="2400">
              <a:latin typeface="Calibri"/>
              <a:cs typeface="Calibri"/>
            </a:endParaRPr>
          </a:p>
          <a:p>
            <a:pPr marL="460375" marR="1109345">
              <a:lnSpc>
                <a:spcPct val="127800"/>
              </a:lnSpc>
              <a:spcBef>
                <a:spcPts val="50"/>
              </a:spcBef>
            </a:pP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padding-top </a:t>
            </a: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padd</a:t>
            </a:r>
            <a:r>
              <a:rPr sz="1800" dirty="0">
                <a:solidFill>
                  <a:srgbClr val="00AFEF"/>
                </a:solidFill>
                <a:latin typeface="Consolas"/>
                <a:cs typeface="Consolas"/>
              </a:rPr>
              <a:t>in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g</a:t>
            </a:r>
            <a:r>
              <a:rPr sz="1800" spc="5" dirty="0">
                <a:solidFill>
                  <a:srgbClr val="00AFEF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bot</a:t>
            </a:r>
            <a:r>
              <a:rPr sz="1800" dirty="0">
                <a:solidFill>
                  <a:srgbClr val="00AFEF"/>
                </a:solidFill>
                <a:latin typeface="Consolas"/>
                <a:cs typeface="Consolas"/>
              </a:rPr>
              <a:t>tom 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padding-left </a:t>
            </a: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 padding-right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88104" y="235458"/>
            <a:ext cx="44157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</a:t>
            </a:r>
            <a:r>
              <a:rPr spc="-5" dirty="0"/>
              <a:t>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padding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8644" y="2973115"/>
            <a:ext cx="7162165" cy="1942464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Viabiliza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responsividade</a:t>
            </a:r>
            <a:r>
              <a:rPr sz="22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conforme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dispositivo/tela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Página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melhor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ajustada</a:t>
            </a:r>
            <a:r>
              <a:rPr sz="22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à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tela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smartphones e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tablets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Ativa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fator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escala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no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dimensionamento</a:t>
            </a:r>
            <a:r>
              <a:rPr sz="22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em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disp.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móveis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i="1" spc="-15" dirty="0">
                <a:solidFill>
                  <a:srgbClr val="404040"/>
                </a:solidFill>
                <a:latin typeface="Calibri"/>
                <a:cs typeface="Calibri"/>
              </a:rPr>
              <a:t>Pixel</a:t>
            </a:r>
            <a:r>
              <a:rPr sz="2200" i="1" spc="-5" dirty="0">
                <a:solidFill>
                  <a:srgbClr val="404040"/>
                </a:solidFill>
                <a:latin typeface="Calibri"/>
                <a:cs typeface="Calibri"/>
              </a:rPr>
              <a:t> ratio</a:t>
            </a:r>
            <a:r>
              <a:rPr sz="2200" i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do dispositivo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é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considerado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9753" y="235458"/>
            <a:ext cx="39516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25" dirty="0">
                <a:latin typeface="Calibri"/>
                <a:cs typeface="Calibri"/>
              </a:rPr>
              <a:t>Meta </a:t>
            </a:r>
            <a:r>
              <a:rPr i="1" spc="-120" dirty="0">
                <a:latin typeface="Calibri"/>
                <a:cs typeface="Calibri"/>
              </a:rPr>
              <a:t>Tag</a:t>
            </a:r>
            <a:r>
              <a:rPr i="1" spc="-25" dirty="0">
                <a:latin typeface="Calibri"/>
                <a:cs typeface="Calibri"/>
              </a:rPr>
              <a:t> </a:t>
            </a:r>
            <a:r>
              <a:rPr i="1" spc="-10" dirty="0">
                <a:latin typeface="Calibri"/>
                <a:cs typeface="Calibri"/>
              </a:rPr>
              <a:t>Viewport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130551" y="2282939"/>
            <a:ext cx="7927975" cy="634365"/>
            <a:chOff x="2130551" y="2282939"/>
            <a:chExt cx="7927975" cy="634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7983" y="2282939"/>
              <a:ext cx="7889748" cy="633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0551" y="2333244"/>
              <a:ext cx="7927848" cy="5532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26563" y="2351532"/>
              <a:ext cx="7757159" cy="501650"/>
            </a:xfrm>
            <a:custGeom>
              <a:avLst/>
              <a:gdLst/>
              <a:ahLst/>
              <a:cxnLst/>
              <a:rect l="l" t="t" r="r" b="b"/>
              <a:pathLst>
                <a:path w="7757159" h="501650">
                  <a:moveTo>
                    <a:pt x="7757159" y="0"/>
                  </a:moveTo>
                  <a:lnTo>
                    <a:pt x="0" y="0"/>
                  </a:lnTo>
                  <a:lnTo>
                    <a:pt x="0" y="501396"/>
                  </a:lnTo>
                  <a:lnTo>
                    <a:pt x="7757159" y="501396"/>
                  </a:lnTo>
                  <a:lnTo>
                    <a:pt x="7757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26563" y="2351532"/>
              <a:ext cx="7757159" cy="501650"/>
            </a:xfrm>
            <a:custGeom>
              <a:avLst/>
              <a:gdLst/>
              <a:ahLst/>
              <a:cxnLst/>
              <a:rect l="l" t="t" r="r" b="b"/>
              <a:pathLst>
                <a:path w="7757159" h="501650">
                  <a:moveTo>
                    <a:pt x="0" y="501396"/>
                  </a:moveTo>
                  <a:lnTo>
                    <a:pt x="7757159" y="501396"/>
                  </a:lnTo>
                  <a:lnTo>
                    <a:pt x="7757159" y="0"/>
                  </a:lnTo>
                  <a:lnTo>
                    <a:pt x="0" y="0"/>
                  </a:lnTo>
                  <a:lnTo>
                    <a:pt x="0" y="50139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26564" y="2351532"/>
            <a:ext cx="7757159" cy="5016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770"/>
              </a:spcBef>
            </a:pP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&lt;meta</a:t>
            </a:r>
            <a:r>
              <a:rPr sz="1600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nsolas"/>
                <a:cs typeface="Consolas"/>
              </a:rPr>
              <a:t>name</a:t>
            </a:r>
            <a:r>
              <a:rPr sz="1600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30859C"/>
                </a:solidFill>
                <a:latin typeface="Consolas"/>
                <a:cs typeface="Consolas"/>
              </a:rPr>
              <a:t>"viewport"</a:t>
            </a:r>
            <a:r>
              <a:rPr sz="1600" spc="2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Consolas"/>
                <a:cs typeface="Consolas"/>
              </a:rPr>
              <a:t>content</a:t>
            </a:r>
            <a:r>
              <a:rPr sz="1600" b="1" spc="-10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600" b="1" spc="-10" dirty="0">
                <a:solidFill>
                  <a:srgbClr val="30859C"/>
                </a:solidFill>
                <a:latin typeface="Consolas"/>
                <a:cs typeface="Consolas"/>
              </a:rPr>
              <a:t>"width=device-width,</a:t>
            </a:r>
            <a:r>
              <a:rPr sz="1600" b="1" spc="30" dirty="0">
                <a:solidFill>
                  <a:srgbClr val="30859C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30859C"/>
                </a:solidFill>
                <a:latin typeface="Consolas"/>
                <a:cs typeface="Consolas"/>
              </a:rPr>
              <a:t>initial-scale=1"</a:t>
            </a:r>
            <a:r>
              <a:rPr sz="1600" b="1" spc="-1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61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3910" y="235458"/>
            <a:ext cx="6502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Utilizando</a:t>
            </a:r>
            <a:r>
              <a:rPr spc="-25" dirty="0"/>
              <a:t> </a:t>
            </a:r>
            <a:r>
              <a:rPr spc="-5" dirty="0"/>
              <a:t>a</a:t>
            </a:r>
            <a:r>
              <a:rPr dirty="0"/>
              <a:t> </a:t>
            </a:r>
            <a:r>
              <a:rPr i="1" spc="-25" dirty="0">
                <a:latin typeface="Calibri"/>
                <a:cs typeface="Calibri"/>
              </a:rPr>
              <a:t>Meta</a:t>
            </a:r>
            <a:r>
              <a:rPr i="1" spc="-10" dirty="0">
                <a:latin typeface="Calibri"/>
                <a:cs typeface="Calibri"/>
              </a:rPr>
              <a:t> </a:t>
            </a:r>
            <a:r>
              <a:rPr i="1" spc="-120" dirty="0">
                <a:latin typeface="Calibri"/>
                <a:cs typeface="Calibri"/>
              </a:rPr>
              <a:t>Tag</a:t>
            </a:r>
            <a:r>
              <a:rPr i="1" spc="5" dirty="0">
                <a:latin typeface="Calibri"/>
                <a:cs typeface="Calibri"/>
              </a:rPr>
              <a:t> </a:t>
            </a:r>
            <a:r>
              <a:rPr i="1" spc="-10" dirty="0">
                <a:latin typeface="Calibri"/>
                <a:cs typeface="Calibri"/>
              </a:rPr>
              <a:t>Viewport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2204" y="1196339"/>
            <a:ext cx="9147047" cy="50444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62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8523" y="268985"/>
            <a:ext cx="5857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Utilizando</a:t>
            </a:r>
            <a:r>
              <a:rPr sz="3600" spc="-30" dirty="0"/>
              <a:t> </a:t>
            </a:r>
            <a:r>
              <a:rPr sz="3600" dirty="0"/>
              <a:t>a </a:t>
            </a:r>
            <a:r>
              <a:rPr sz="3600" i="1" spc="-20" dirty="0">
                <a:latin typeface="Calibri"/>
                <a:cs typeface="Calibri"/>
              </a:rPr>
              <a:t>Meta</a:t>
            </a:r>
            <a:r>
              <a:rPr sz="3600" i="1" spc="-10" dirty="0">
                <a:latin typeface="Calibri"/>
                <a:cs typeface="Calibri"/>
              </a:rPr>
              <a:t> </a:t>
            </a:r>
            <a:r>
              <a:rPr sz="3600" i="1" spc="-105" dirty="0">
                <a:latin typeface="Calibri"/>
                <a:cs typeface="Calibri"/>
              </a:rPr>
              <a:t>Tag</a:t>
            </a:r>
            <a:r>
              <a:rPr sz="3600" i="1" spc="-25" dirty="0">
                <a:latin typeface="Calibri"/>
                <a:cs typeface="Calibri"/>
              </a:rPr>
              <a:t> </a:t>
            </a:r>
            <a:r>
              <a:rPr sz="3600" i="1" spc="-10" dirty="0">
                <a:latin typeface="Calibri"/>
                <a:cs typeface="Calibri"/>
              </a:rPr>
              <a:t>Viewport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90315" y="1193291"/>
            <a:ext cx="2164080" cy="4532630"/>
            <a:chOff x="3290315" y="1193291"/>
            <a:chExt cx="2164080" cy="4532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0315" y="1193291"/>
              <a:ext cx="2164080" cy="45323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1943" y="1264919"/>
              <a:ext cx="2025396" cy="4393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58768" y="1261744"/>
              <a:ext cx="2032000" cy="4400550"/>
            </a:xfrm>
            <a:custGeom>
              <a:avLst/>
              <a:gdLst/>
              <a:ahLst/>
              <a:cxnLst/>
              <a:rect l="l" t="t" r="r" b="b"/>
              <a:pathLst>
                <a:path w="2032000" h="4400550">
                  <a:moveTo>
                    <a:pt x="0" y="4400042"/>
                  </a:moveTo>
                  <a:lnTo>
                    <a:pt x="2031746" y="4400042"/>
                  </a:lnTo>
                  <a:lnTo>
                    <a:pt x="2031746" y="0"/>
                  </a:lnTo>
                  <a:lnTo>
                    <a:pt x="0" y="0"/>
                  </a:lnTo>
                  <a:lnTo>
                    <a:pt x="0" y="440004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554723" y="1193291"/>
            <a:ext cx="2178050" cy="4532630"/>
            <a:chOff x="6554723" y="1193291"/>
            <a:chExt cx="2178050" cy="453263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4723" y="1193291"/>
              <a:ext cx="2177796" cy="45323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6351" y="1264919"/>
              <a:ext cx="2039111" cy="439369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23176" y="1261744"/>
              <a:ext cx="2045970" cy="4400550"/>
            </a:xfrm>
            <a:custGeom>
              <a:avLst/>
              <a:gdLst/>
              <a:ahLst/>
              <a:cxnLst/>
              <a:rect l="l" t="t" r="r" b="b"/>
              <a:pathLst>
                <a:path w="2045970" h="4400550">
                  <a:moveTo>
                    <a:pt x="0" y="4400042"/>
                  </a:moveTo>
                  <a:lnTo>
                    <a:pt x="2045461" y="4400042"/>
                  </a:lnTo>
                  <a:lnTo>
                    <a:pt x="2045461" y="0"/>
                  </a:lnTo>
                  <a:lnTo>
                    <a:pt x="0" y="0"/>
                  </a:lnTo>
                  <a:lnTo>
                    <a:pt x="0" y="4400042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62833" y="5734376"/>
            <a:ext cx="2782570" cy="5740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500" spc="-20" dirty="0">
                <a:solidFill>
                  <a:srgbClr val="205868"/>
                </a:solidFill>
                <a:latin typeface="Lucida Sans Unicode"/>
                <a:cs typeface="Lucida Sans Unicode"/>
              </a:rPr>
              <a:t>Página</a:t>
            </a:r>
            <a:r>
              <a:rPr sz="1500" spc="-95" dirty="0">
                <a:solidFill>
                  <a:srgbClr val="205868"/>
                </a:solidFill>
                <a:latin typeface="Lucida Sans Unicode"/>
                <a:cs typeface="Lucida Sans Unicode"/>
              </a:rPr>
              <a:t> </a:t>
            </a:r>
            <a:r>
              <a:rPr sz="1500" b="1" dirty="0">
                <a:solidFill>
                  <a:srgbClr val="205868"/>
                </a:solidFill>
                <a:latin typeface="Tahoma"/>
                <a:cs typeface="Tahoma"/>
              </a:rPr>
              <a:t>sem</a:t>
            </a:r>
            <a:r>
              <a:rPr sz="1500" b="1" spc="-50" dirty="0">
                <a:solidFill>
                  <a:srgbClr val="205868"/>
                </a:solidFill>
                <a:latin typeface="Tahoma"/>
                <a:cs typeface="Tahoma"/>
              </a:rPr>
              <a:t> </a:t>
            </a:r>
            <a:r>
              <a:rPr sz="1500" spc="5" dirty="0">
                <a:solidFill>
                  <a:srgbClr val="205868"/>
                </a:solidFill>
                <a:latin typeface="Lucida Sans Unicode"/>
                <a:cs typeface="Lucida Sans Unicode"/>
              </a:rPr>
              <a:t>a</a:t>
            </a:r>
            <a:r>
              <a:rPr sz="1500" spc="-95" dirty="0">
                <a:solidFill>
                  <a:srgbClr val="205868"/>
                </a:solidFill>
                <a:latin typeface="Lucida Sans Unicode"/>
                <a:cs typeface="Lucida Sans Unicode"/>
              </a:rPr>
              <a:t> </a:t>
            </a:r>
            <a:r>
              <a:rPr sz="1500" i="1" spc="10" dirty="0">
                <a:solidFill>
                  <a:srgbClr val="205868"/>
                </a:solidFill>
                <a:latin typeface="Arial"/>
                <a:cs typeface="Arial"/>
              </a:rPr>
              <a:t>meta</a:t>
            </a:r>
            <a:r>
              <a:rPr sz="1500" i="1" spc="-55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205868"/>
                </a:solidFill>
                <a:latin typeface="Arial"/>
                <a:cs typeface="Arial"/>
              </a:rPr>
              <a:t>tag</a:t>
            </a:r>
            <a:r>
              <a:rPr sz="1500" i="1" spc="-40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205868"/>
                </a:solidFill>
                <a:latin typeface="Arial"/>
                <a:cs typeface="Arial"/>
              </a:rPr>
              <a:t>viewport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500" spc="-30" dirty="0">
                <a:solidFill>
                  <a:srgbClr val="205868"/>
                </a:solidFill>
                <a:latin typeface="Lucida Sans Unicode"/>
                <a:cs typeface="Lucida Sans Unicode"/>
              </a:rPr>
              <a:t>(acess</a:t>
            </a:r>
            <a:r>
              <a:rPr sz="1500" spc="-20" dirty="0">
                <a:solidFill>
                  <a:srgbClr val="205868"/>
                </a:solidFill>
                <a:latin typeface="Lucida Sans Unicode"/>
                <a:cs typeface="Lucida Sans Unicode"/>
              </a:rPr>
              <a:t>a</a:t>
            </a:r>
            <a:r>
              <a:rPr sz="1500" spc="-10" dirty="0">
                <a:solidFill>
                  <a:srgbClr val="205868"/>
                </a:solidFill>
                <a:latin typeface="Lucida Sans Unicode"/>
                <a:cs typeface="Lucida Sans Unicode"/>
              </a:rPr>
              <a:t>da</a:t>
            </a:r>
            <a:r>
              <a:rPr sz="1500" spc="-110" dirty="0">
                <a:solidFill>
                  <a:srgbClr val="205868"/>
                </a:solidFill>
                <a:latin typeface="Lucida Sans Unicode"/>
                <a:cs typeface="Lucida Sans Unicode"/>
              </a:rPr>
              <a:t> </a:t>
            </a:r>
            <a:r>
              <a:rPr sz="1500" spc="-25" dirty="0">
                <a:solidFill>
                  <a:srgbClr val="205868"/>
                </a:solidFill>
                <a:latin typeface="Lucida Sans Unicode"/>
                <a:cs typeface="Lucida Sans Unicode"/>
              </a:rPr>
              <a:t>pelo</a:t>
            </a:r>
            <a:r>
              <a:rPr sz="1500" spc="-95" dirty="0">
                <a:solidFill>
                  <a:srgbClr val="205868"/>
                </a:solidFill>
                <a:latin typeface="Lucida Sans Unicode"/>
                <a:cs typeface="Lucida Sans Unicode"/>
              </a:rPr>
              <a:t> </a:t>
            </a:r>
            <a:r>
              <a:rPr sz="1500" spc="-20" dirty="0">
                <a:solidFill>
                  <a:srgbClr val="205868"/>
                </a:solidFill>
                <a:latin typeface="Lucida Sans Unicode"/>
                <a:cs typeface="Lucida Sans Unicode"/>
              </a:rPr>
              <a:t>smartph</a:t>
            </a:r>
            <a:r>
              <a:rPr sz="1500" spc="-15" dirty="0">
                <a:solidFill>
                  <a:srgbClr val="205868"/>
                </a:solidFill>
                <a:latin typeface="Lucida Sans Unicode"/>
                <a:cs typeface="Lucida Sans Unicode"/>
              </a:rPr>
              <a:t>one)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89623" y="5734376"/>
            <a:ext cx="2791460" cy="5740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500" spc="-20" dirty="0">
                <a:solidFill>
                  <a:srgbClr val="205868"/>
                </a:solidFill>
                <a:latin typeface="Lucida Sans Unicode"/>
                <a:cs typeface="Lucida Sans Unicode"/>
              </a:rPr>
              <a:t>Página</a:t>
            </a:r>
            <a:r>
              <a:rPr sz="1500" spc="-100" dirty="0">
                <a:solidFill>
                  <a:srgbClr val="205868"/>
                </a:solidFill>
                <a:latin typeface="Lucida Sans Unicode"/>
                <a:cs typeface="Lucida Sans Unicode"/>
              </a:rPr>
              <a:t> </a:t>
            </a:r>
            <a:r>
              <a:rPr sz="1500" b="1" dirty="0">
                <a:solidFill>
                  <a:srgbClr val="205868"/>
                </a:solidFill>
                <a:latin typeface="Tahoma"/>
                <a:cs typeface="Tahoma"/>
              </a:rPr>
              <a:t>com</a:t>
            </a:r>
            <a:r>
              <a:rPr sz="1500" b="1" spc="-60" dirty="0">
                <a:solidFill>
                  <a:srgbClr val="205868"/>
                </a:solidFill>
                <a:latin typeface="Tahoma"/>
                <a:cs typeface="Tahoma"/>
              </a:rPr>
              <a:t> </a:t>
            </a:r>
            <a:r>
              <a:rPr sz="1500" spc="5" dirty="0">
                <a:solidFill>
                  <a:srgbClr val="205868"/>
                </a:solidFill>
                <a:latin typeface="Lucida Sans Unicode"/>
                <a:cs typeface="Lucida Sans Unicode"/>
              </a:rPr>
              <a:t>a</a:t>
            </a:r>
            <a:r>
              <a:rPr sz="1500" spc="-95" dirty="0">
                <a:solidFill>
                  <a:srgbClr val="205868"/>
                </a:solidFill>
                <a:latin typeface="Lucida Sans Unicode"/>
                <a:cs typeface="Lucida Sans Unicode"/>
              </a:rPr>
              <a:t> </a:t>
            </a:r>
            <a:r>
              <a:rPr sz="1500" i="1" spc="10" dirty="0">
                <a:solidFill>
                  <a:srgbClr val="205868"/>
                </a:solidFill>
                <a:latin typeface="Arial"/>
                <a:cs typeface="Arial"/>
              </a:rPr>
              <a:t>meta</a:t>
            </a:r>
            <a:r>
              <a:rPr sz="1500" i="1" spc="-45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1500" i="1" dirty="0">
                <a:solidFill>
                  <a:srgbClr val="205868"/>
                </a:solidFill>
                <a:latin typeface="Arial"/>
                <a:cs typeface="Arial"/>
              </a:rPr>
              <a:t>tag</a:t>
            </a:r>
            <a:r>
              <a:rPr sz="1500" i="1" spc="-50" dirty="0">
                <a:solidFill>
                  <a:srgbClr val="205868"/>
                </a:solidFill>
                <a:latin typeface="Arial"/>
                <a:cs typeface="Arial"/>
              </a:rPr>
              <a:t> </a:t>
            </a:r>
            <a:r>
              <a:rPr sz="1500" i="1" spc="5" dirty="0">
                <a:solidFill>
                  <a:srgbClr val="205868"/>
                </a:solidFill>
                <a:latin typeface="Arial"/>
                <a:cs typeface="Arial"/>
              </a:rPr>
              <a:t>viewport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500" spc="-30" dirty="0">
                <a:solidFill>
                  <a:srgbClr val="205868"/>
                </a:solidFill>
                <a:latin typeface="Lucida Sans Unicode"/>
                <a:cs typeface="Lucida Sans Unicode"/>
              </a:rPr>
              <a:t>(acess</a:t>
            </a:r>
            <a:r>
              <a:rPr sz="1500" spc="-20" dirty="0">
                <a:solidFill>
                  <a:srgbClr val="205868"/>
                </a:solidFill>
                <a:latin typeface="Lucida Sans Unicode"/>
                <a:cs typeface="Lucida Sans Unicode"/>
              </a:rPr>
              <a:t>a</a:t>
            </a:r>
            <a:r>
              <a:rPr sz="1500" spc="-10" dirty="0">
                <a:solidFill>
                  <a:srgbClr val="205868"/>
                </a:solidFill>
                <a:latin typeface="Lucida Sans Unicode"/>
                <a:cs typeface="Lucida Sans Unicode"/>
              </a:rPr>
              <a:t>da</a:t>
            </a:r>
            <a:r>
              <a:rPr sz="1500" spc="-110" dirty="0">
                <a:solidFill>
                  <a:srgbClr val="205868"/>
                </a:solidFill>
                <a:latin typeface="Lucida Sans Unicode"/>
                <a:cs typeface="Lucida Sans Unicode"/>
              </a:rPr>
              <a:t> </a:t>
            </a:r>
            <a:r>
              <a:rPr sz="1500" spc="-25" dirty="0">
                <a:solidFill>
                  <a:srgbClr val="205868"/>
                </a:solidFill>
                <a:latin typeface="Lucida Sans Unicode"/>
                <a:cs typeface="Lucida Sans Unicode"/>
              </a:rPr>
              <a:t>pelo</a:t>
            </a:r>
            <a:r>
              <a:rPr sz="1500" spc="-95" dirty="0">
                <a:solidFill>
                  <a:srgbClr val="205868"/>
                </a:solidFill>
                <a:latin typeface="Lucida Sans Unicode"/>
                <a:cs typeface="Lucida Sans Unicode"/>
              </a:rPr>
              <a:t> </a:t>
            </a:r>
            <a:r>
              <a:rPr sz="1500" spc="-20" dirty="0">
                <a:solidFill>
                  <a:srgbClr val="205868"/>
                </a:solidFill>
                <a:latin typeface="Lucida Sans Unicode"/>
                <a:cs typeface="Lucida Sans Unicode"/>
              </a:rPr>
              <a:t>smartph</a:t>
            </a:r>
            <a:r>
              <a:rPr sz="1500" spc="-15" dirty="0">
                <a:solidFill>
                  <a:srgbClr val="205868"/>
                </a:solidFill>
                <a:latin typeface="Lucida Sans Unicode"/>
                <a:cs typeface="Lucida Sans Unicode"/>
              </a:rPr>
              <a:t>one)</a:t>
            </a:r>
            <a:endParaRPr sz="1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62833" y="2146249"/>
            <a:ext cx="7409815" cy="2739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marR="221615" indent="-266700">
              <a:lnSpc>
                <a:spcPct val="100000"/>
              </a:lnSpc>
              <a:spcBef>
                <a:spcPts val="100"/>
              </a:spcBef>
              <a:buClr>
                <a:srgbClr val="00AFEF"/>
              </a:buClr>
              <a:buSzPct val="110416"/>
              <a:buFont typeface="Wingdings"/>
              <a:buChar char=""/>
              <a:tabLst>
                <a:tab pos="279400" algn="l"/>
              </a:tabLst>
            </a:pP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Permite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ao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desenvolvedor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testar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condições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sobre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o </a:t>
            </a:r>
            <a:r>
              <a:rPr sz="24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navegador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ou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dispositivo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do usuário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para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aplicação ou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não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das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regras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CSS;</a:t>
            </a:r>
            <a:endParaRPr sz="2400">
              <a:latin typeface="Calibri"/>
              <a:cs typeface="Calibri"/>
            </a:endParaRPr>
          </a:p>
          <a:p>
            <a:pPr marL="279400" marR="508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10416"/>
              <a:buFont typeface="Wingdings"/>
              <a:buChar char=""/>
              <a:tabLst>
                <a:tab pos="279400" algn="l"/>
              </a:tabLst>
            </a:pP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Por exemplo,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é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possível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aplicar estilos CSS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apenas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quando </a:t>
            </a:r>
            <a:r>
              <a:rPr sz="2400" spc="-5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tela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do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dispositivo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tenha uma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largura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mínima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ou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máxima; ou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esteja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em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determinada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posição,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como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na </a:t>
            </a:r>
            <a:r>
              <a:rPr sz="24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vertical</a:t>
            </a:r>
            <a:r>
              <a:rPr sz="24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ou</a:t>
            </a:r>
            <a:r>
              <a:rPr sz="24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libri"/>
                <a:cs typeface="Calibri"/>
              </a:rPr>
              <a:t>na </a:t>
            </a:r>
            <a:r>
              <a:rPr sz="2400" spc="-15" dirty="0">
                <a:solidFill>
                  <a:srgbClr val="404040"/>
                </a:solidFill>
                <a:latin typeface="Calibri"/>
                <a:cs typeface="Calibri"/>
              </a:rPr>
              <a:t>horizontal;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0047" y="235458"/>
            <a:ext cx="5851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-25" dirty="0"/>
              <a:t> </a:t>
            </a:r>
            <a:r>
              <a:rPr spc="-5" dirty="0"/>
              <a:t>à</a:t>
            </a:r>
            <a:r>
              <a:rPr spc="-35" dirty="0"/>
              <a:t> </a:t>
            </a:r>
            <a:r>
              <a:rPr b="1" spc="-10" dirty="0">
                <a:solidFill>
                  <a:srgbClr val="0000FF"/>
                </a:solidFill>
                <a:latin typeface="Calibri"/>
                <a:cs typeface="Calibri"/>
              </a:rPr>
              <a:t>Media</a:t>
            </a:r>
            <a:r>
              <a:rPr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00FF"/>
                </a:solidFill>
                <a:latin typeface="Calibri"/>
                <a:cs typeface="Calibri"/>
              </a:rPr>
              <a:t>Queries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0047" y="235458"/>
            <a:ext cx="5851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-25" dirty="0"/>
              <a:t> </a:t>
            </a:r>
            <a:r>
              <a:rPr spc="-5" dirty="0"/>
              <a:t>à</a:t>
            </a:r>
            <a:r>
              <a:rPr spc="-35" dirty="0"/>
              <a:t> </a:t>
            </a:r>
            <a:r>
              <a:rPr b="1" spc="-10" dirty="0">
                <a:solidFill>
                  <a:srgbClr val="0000FF"/>
                </a:solidFill>
                <a:latin typeface="Calibri"/>
                <a:cs typeface="Calibri"/>
              </a:rPr>
              <a:t>Media</a:t>
            </a:r>
            <a:r>
              <a:rPr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00FF"/>
                </a:solidFill>
                <a:latin typeface="Calibri"/>
                <a:cs typeface="Calibri"/>
              </a:rPr>
              <a:t>Queries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06598" y="3019806"/>
            <a:ext cx="5666105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0000FF"/>
                </a:solidFill>
                <a:latin typeface="Courier New"/>
                <a:cs typeface="Courier New"/>
              </a:rPr>
              <a:t>@media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MediaType </a:t>
            </a:r>
            <a:r>
              <a:rPr sz="2000" b="1" spc="-5" dirty="0">
                <a:solidFill>
                  <a:srgbClr val="0000FF"/>
                </a:solidFill>
                <a:latin typeface="Courier New"/>
                <a:cs typeface="Courier New"/>
              </a:rPr>
              <a:t>AND </a:t>
            </a:r>
            <a:r>
              <a:rPr sz="2000" b="1" spc="-5" dirty="0">
                <a:solidFill>
                  <a:srgbClr val="00AF50"/>
                </a:solidFill>
                <a:latin typeface="Courier New"/>
                <a:cs typeface="Courier New"/>
              </a:rPr>
              <a:t>MediaCondition</a:t>
            </a:r>
            <a:r>
              <a:rPr sz="2000" b="1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585858"/>
                </a:solidFill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800"/>
              </a:spcBef>
            </a:pPr>
            <a:r>
              <a:rPr sz="2000" spc="-5" dirty="0">
                <a:solidFill>
                  <a:srgbClr val="00AF50"/>
                </a:solidFill>
                <a:latin typeface="Courier New"/>
                <a:cs typeface="Courier New"/>
              </a:rPr>
              <a:t>/*</a:t>
            </a:r>
            <a:r>
              <a:rPr sz="2000" spc="-25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ourier New"/>
                <a:cs typeface="Courier New"/>
              </a:rPr>
              <a:t>Código</a:t>
            </a:r>
            <a:r>
              <a:rPr sz="2000" spc="-20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ourier New"/>
                <a:cs typeface="Courier New"/>
              </a:rPr>
              <a:t>CSS</a:t>
            </a:r>
            <a:r>
              <a:rPr sz="2000" spc="-20" dirty="0">
                <a:solidFill>
                  <a:srgbClr val="00AF5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ourier New"/>
                <a:cs typeface="Courier New"/>
              </a:rPr>
              <a:t>*/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06598" y="4086859"/>
            <a:ext cx="178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585858"/>
                </a:solidFill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71472" y="1766328"/>
            <a:ext cx="3728085" cy="1041400"/>
            <a:chOff x="1871472" y="1766328"/>
            <a:chExt cx="3728085" cy="10414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1472" y="1787639"/>
              <a:ext cx="3662172" cy="9540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4144" y="1766328"/>
              <a:ext cx="3685031" cy="10408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40052" y="1856231"/>
              <a:ext cx="3529965" cy="821690"/>
            </a:xfrm>
            <a:custGeom>
              <a:avLst/>
              <a:gdLst/>
              <a:ahLst/>
              <a:cxnLst/>
              <a:rect l="l" t="t" r="r" b="b"/>
              <a:pathLst>
                <a:path w="3529965" h="821689">
                  <a:moveTo>
                    <a:pt x="3529584" y="0"/>
                  </a:moveTo>
                  <a:lnTo>
                    <a:pt x="0" y="0"/>
                  </a:lnTo>
                  <a:lnTo>
                    <a:pt x="0" y="821436"/>
                  </a:lnTo>
                  <a:lnTo>
                    <a:pt x="3529584" y="821436"/>
                  </a:lnTo>
                  <a:lnTo>
                    <a:pt x="3529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0052" y="1856231"/>
              <a:ext cx="3529965" cy="821690"/>
            </a:xfrm>
            <a:custGeom>
              <a:avLst/>
              <a:gdLst/>
              <a:ahLst/>
              <a:cxnLst/>
              <a:rect l="l" t="t" r="r" b="b"/>
              <a:pathLst>
                <a:path w="3529965" h="821689">
                  <a:moveTo>
                    <a:pt x="0" y="821436"/>
                  </a:moveTo>
                  <a:lnTo>
                    <a:pt x="3529584" y="821436"/>
                  </a:lnTo>
                  <a:lnTo>
                    <a:pt x="3529584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40051" y="1856232"/>
            <a:ext cx="3529965" cy="82169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90"/>
              </a:spcBef>
            </a:pPr>
            <a:r>
              <a:rPr sz="1600" b="1" spc="-5" dirty="0">
                <a:solidFill>
                  <a:srgbClr val="FF0000"/>
                </a:solidFill>
                <a:latin typeface="Calibri"/>
                <a:cs typeface="Calibri"/>
              </a:rPr>
              <a:t>all</a:t>
            </a:r>
            <a:r>
              <a:rPr sz="16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- </a:t>
            </a:r>
            <a:r>
              <a:rPr sz="1600" spc="-15" dirty="0">
                <a:latin typeface="Calibri"/>
                <a:cs typeface="Calibri"/>
              </a:rPr>
              <a:t>para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todos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dispositivos</a:t>
            </a:r>
            <a:endParaRPr sz="1600">
              <a:latin typeface="Calibri"/>
              <a:cs typeface="Calibri"/>
            </a:endParaRPr>
          </a:p>
          <a:p>
            <a:pPr marL="16129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Calibri"/>
                <a:cs typeface="Calibri"/>
              </a:rPr>
              <a:t>screen</a:t>
            </a:r>
            <a:r>
              <a:rPr sz="16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-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para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dispositivos</a:t>
            </a:r>
            <a:r>
              <a:rPr sz="1600" spc="-15" dirty="0">
                <a:latin typeface="Calibri"/>
                <a:cs typeface="Calibri"/>
              </a:rPr>
              <a:t> com</a:t>
            </a:r>
            <a:r>
              <a:rPr sz="1600" spc="-5" dirty="0">
                <a:latin typeface="Calibri"/>
                <a:cs typeface="Calibri"/>
              </a:rPr>
              <a:t> tela</a:t>
            </a:r>
            <a:endParaRPr sz="1600">
              <a:latin typeface="Calibri"/>
              <a:cs typeface="Calibri"/>
            </a:endParaRPr>
          </a:p>
          <a:p>
            <a:pPr marL="161290">
              <a:lnSpc>
                <a:spcPct val="100000"/>
              </a:lnSpc>
            </a:pPr>
            <a:r>
              <a:rPr sz="1600" b="1" spc="-10" dirty="0">
                <a:solidFill>
                  <a:srgbClr val="FF0000"/>
                </a:solidFill>
                <a:latin typeface="Calibri"/>
                <a:cs typeface="Calibri"/>
              </a:rPr>
              <a:t>print</a:t>
            </a:r>
            <a:r>
              <a:rPr sz="16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- </a:t>
            </a:r>
            <a:r>
              <a:rPr sz="1600" spc="-15" dirty="0">
                <a:latin typeface="Calibri"/>
                <a:cs typeface="Calibri"/>
              </a:rPr>
              <a:t>para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impressão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(ex.</a:t>
            </a:r>
            <a:r>
              <a:rPr sz="1600" spc="-5" dirty="0">
                <a:latin typeface="Calibri"/>
                <a:cs typeface="Calibri"/>
              </a:rPr>
              <a:t> modo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Ctrl-P)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58711" y="3749040"/>
            <a:ext cx="4273550" cy="2292350"/>
            <a:chOff x="6458711" y="3749040"/>
            <a:chExt cx="4273550" cy="22923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8711" y="3749040"/>
              <a:ext cx="4238244" cy="22920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3763" y="3773424"/>
              <a:ext cx="4238244" cy="226466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527292" y="3817620"/>
            <a:ext cx="4105910" cy="2159635"/>
          </a:xfrm>
          <a:prstGeom prst="rect">
            <a:avLst/>
          </a:prstGeom>
          <a:solidFill>
            <a:srgbClr val="FFFFFF"/>
          </a:solidFill>
          <a:ln w="6350">
            <a:solidFill>
              <a:srgbClr val="548ED4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61290" marR="2226945">
              <a:lnSpc>
                <a:spcPts val="2650"/>
              </a:lnSpc>
              <a:spcBef>
                <a:spcPts val="165"/>
              </a:spcBef>
            </a:pPr>
            <a:r>
              <a:rPr sz="1700" spc="-5" dirty="0">
                <a:latin typeface="Calibri"/>
                <a:cs typeface="Calibri"/>
              </a:rPr>
              <a:t>(</a:t>
            </a:r>
            <a:r>
              <a:rPr sz="1700" spc="-5" dirty="0">
                <a:solidFill>
                  <a:srgbClr val="259A57"/>
                </a:solidFill>
                <a:latin typeface="Calibri"/>
                <a:cs typeface="Calibri"/>
              </a:rPr>
              <a:t>min-width</a:t>
            </a:r>
            <a:r>
              <a:rPr sz="1700" spc="-5" dirty="0"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548ED4"/>
                </a:solidFill>
                <a:latin typeface="Calibri"/>
                <a:cs typeface="Calibri"/>
              </a:rPr>
              <a:t>400px</a:t>
            </a:r>
            <a:r>
              <a:rPr sz="1700" spc="-5" dirty="0">
                <a:latin typeface="Calibri"/>
                <a:cs typeface="Calibri"/>
              </a:rPr>
              <a:t>)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</a:t>
            </a:r>
            <a:r>
              <a:rPr sz="1700" spc="-5" dirty="0">
                <a:solidFill>
                  <a:srgbClr val="259A57"/>
                </a:solidFill>
                <a:latin typeface="Calibri"/>
                <a:cs typeface="Calibri"/>
              </a:rPr>
              <a:t>max-width</a:t>
            </a:r>
            <a:r>
              <a:rPr sz="1700" spc="-5" dirty="0">
                <a:latin typeface="Calibri"/>
                <a:cs typeface="Calibri"/>
              </a:rPr>
              <a:t>: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548ED4"/>
                </a:solidFill>
                <a:latin typeface="Calibri"/>
                <a:cs typeface="Calibri"/>
              </a:rPr>
              <a:t>900px</a:t>
            </a:r>
            <a:r>
              <a:rPr sz="1700" spc="-10" dirty="0">
                <a:latin typeface="Calibri"/>
                <a:cs typeface="Calibri"/>
              </a:rPr>
              <a:t>)</a:t>
            </a:r>
            <a:endParaRPr sz="1700">
              <a:latin typeface="Calibri"/>
              <a:cs typeface="Calibri"/>
            </a:endParaRPr>
          </a:p>
          <a:p>
            <a:pPr marL="161290">
              <a:lnSpc>
                <a:spcPct val="100000"/>
              </a:lnSpc>
              <a:spcBef>
                <a:spcPts val="425"/>
              </a:spcBef>
            </a:pPr>
            <a:r>
              <a:rPr sz="1700" dirty="0">
                <a:latin typeface="Calibri"/>
                <a:cs typeface="Calibri"/>
              </a:rPr>
              <a:t>(</a:t>
            </a:r>
            <a:r>
              <a:rPr sz="1700" dirty="0">
                <a:solidFill>
                  <a:srgbClr val="259A57"/>
                </a:solidFill>
                <a:latin typeface="Calibri"/>
                <a:cs typeface="Calibri"/>
              </a:rPr>
              <a:t>min-width</a:t>
            </a:r>
            <a:r>
              <a:rPr sz="1700" dirty="0">
                <a:latin typeface="Calibri"/>
                <a:cs typeface="Calibri"/>
              </a:rPr>
              <a:t>: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548ED4"/>
                </a:solidFill>
                <a:latin typeface="Calibri"/>
                <a:cs typeface="Calibri"/>
              </a:rPr>
              <a:t>400px</a:t>
            </a:r>
            <a:r>
              <a:rPr sz="1700" spc="-5" dirty="0">
                <a:latin typeface="Calibri"/>
                <a:cs typeface="Calibri"/>
              </a:rPr>
              <a:t>)</a:t>
            </a:r>
            <a:r>
              <a:rPr sz="1700" spc="360" dirty="0"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and</a:t>
            </a:r>
            <a:r>
              <a:rPr sz="1700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</a:t>
            </a:r>
            <a:r>
              <a:rPr sz="1700" spc="-5" dirty="0">
                <a:solidFill>
                  <a:srgbClr val="259A57"/>
                </a:solidFill>
                <a:latin typeface="Calibri"/>
                <a:cs typeface="Calibri"/>
              </a:rPr>
              <a:t>max-width</a:t>
            </a:r>
            <a:r>
              <a:rPr sz="1700" spc="-5" dirty="0">
                <a:latin typeface="Calibri"/>
                <a:cs typeface="Calibri"/>
              </a:rPr>
              <a:t>: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548ED4"/>
                </a:solidFill>
                <a:latin typeface="Calibri"/>
                <a:cs typeface="Calibri"/>
              </a:rPr>
              <a:t>900px</a:t>
            </a:r>
            <a:r>
              <a:rPr sz="1700" spc="-5" dirty="0">
                <a:latin typeface="Calibri"/>
                <a:cs typeface="Calibri"/>
              </a:rPr>
              <a:t>)</a:t>
            </a:r>
            <a:endParaRPr sz="1700">
              <a:latin typeface="Calibri"/>
              <a:cs typeface="Calibri"/>
            </a:endParaRPr>
          </a:p>
          <a:p>
            <a:pPr marL="161290" marR="1609725">
              <a:lnSpc>
                <a:spcPct val="130000"/>
              </a:lnSpc>
            </a:pPr>
            <a:r>
              <a:rPr sz="1700" spc="-5" dirty="0">
                <a:latin typeface="Calibri"/>
                <a:cs typeface="Calibri"/>
              </a:rPr>
              <a:t>(</a:t>
            </a:r>
            <a:r>
              <a:rPr sz="1700" spc="-5" dirty="0">
                <a:solidFill>
                  <a:srgbClr val="548ED4"/>
                </a:solidFill>
                <a:latin typeface="Calibri"/>
                <a:cs typeface="Calibri"/>
              </a:rPr>
              <a:t>400px</a:t>
            </a:r>
            <a:r>
              <a:rPr sz="1700" spc="-4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&lt;=</a:t>
            </a:r>
            <a:r>
              <a:rPr sz="17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59A57"/>
                </a:solidFill>
                <a:latin typeface="Calibri"/>
                <a:cs typeface="Calibri"/>
              </a:rPr>
              <a:t>width</a:t>
            </a:r>
            <a:r>
              <a:rPr sz="1700" spc="-20" dirty="0">
                <a:solidFill>
                  <a:srgbClr val="259A57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&lt;=</a:t>
            </a:r>
            <a:r>
              <a:rPr sz="1700" spc="-3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548ED4"/>
                </a:solidFill>
                <a:latin typeface="Calibri"/>
                <a:cs typeface="Calibri"/>
              </a:rPr>
              <a:t>900px</a:t>
            </a:r>
            <a:r>
              <a:rPr sz="1700" spc="-5" dirty="0">
                <a:latin typeface="Calibri"/>
                <a:cs typeface="Calibri"/>
              </a:rPr>
              <a:t>)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</a:t>
            </a:r>
            <a:r>
              <a:rPr sz="1700" spc="-5" dirty="0">
                <a:solidFill>
                  <a:srgbClr val="259A57"/>
                </a:solidFill>
                <a:latin typeface="Calibri"/>
                <a:cs typeface="Calibri"/>
              </a:rPr>
              <a:t>orientation</a:t>
            </a:r>
            <a:r>
              <a:rPr sz="1700" spc="-5" dirty="0"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548ED4"/>
                </a:solidFill>
                <a:latin typeface="Calibri"/>
                <a:cs typeface="Calibri"/>
              </a:rPr>
              <a:t>portrait</a:t>
            </a:r>
            <a:r>
              <a:rPr sz="1700" spc="-5" dirty="0">
                <a:latin typeface="Calibri"/>
                <a:cs typeface="Calibri"/>
              </a:rPr>
              <a:t>) 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</a:t>
            </a:r>
            <a:r>
              <a:rPr sz="1700" spc="-5" dirty="0">
                <a:solidFill>
                  <a:srgbClr val="259A57"/>
                </a:solidFill>
                <a:latin typeface="Calibri"/>
                <a:cs typeface="Calibri"/>
              </a:rPr>
              <a:t>orientation</a:t>
            </a:r>
            <a:r>
              <a:rPr sz="1700" spc="-5" dirty="0">
                <a:latin typeface="Calibri"/>
                <a:cs typeface="Calibri"/>
              </a:rPr>
              <a:t>: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548ED4"/>
                </a:solidFill>
                <a:latin typeface="Calibri"/>
                <a:cs typeface="Calibri"/>
              </a:rPr>
              <a:t>landscape</a:t>
            </a:r>
            <a:r>
              <a:rPr sz="1700" spc="-5" dirty="0">
                <a:latin typeface="Calibri"/>
                <a:cs typeface="Calibri"/>
              </a:rPr>
              <a:t>)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07556" y="5994908"/>
            <a:ext cx="3952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Exemplos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expressões </a:t>
            </a:r>
            <a:r>
              <a:rPr sz="1800" spc="-5" dirty="0">
                <a:solidFill>
                  <a:srgbClr val="205868"/>
                </a:solidFill>
                <a:latin typeface="Calibri"/>
                <a:cs typeface="Calibri"/>
              </a:rPr>
              <a:t>(</a:t>
            </a:r>
            <a:r>
              <a:rPr sz="1800" i="1" spc="-5" dirty="0">
                <a:solidFill>
                  <a:srgbClr val="205868"/>
                </a:solidFill>
                <a:latin typeface="Calibri"/>
                <a:cs typeface="Calibri"/>
              </a:rPr>
              <a:t>media</a:t>
            </a:r>
            <a:r>
              <a:rPr sz="1800" i="1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205868"/>
                </a:solidFill>
                <a:latin typeface="Calibri"/>
                <a:cs typeface="Calibri"/>
              </a:rPr>
              <a:t>condition</a:t>
            </a:r>
            <a:r>
              <a:rPr sz="1800" spc="-10" dirty="0">
                <a:solidFill>
                  <a:srgbClr val="205868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64709" y="2740914"/>
            <a:ext cx="127000" cy="323215"/>
          </a:xfrm>
          <a:custGeom>
            <a:avLst/>
            <a:gdLst/>
            <a:ahLst/>
            <a:cxnLst/>
            <a:rect l="l" t="t" r="r" b="b"/>
            <a:pathLst>
              <a:path w="127000" h="323214">
                <a:moveTo>
                  <a:pt x="63500" y="76200"/>
                </a:moveTo>
                <a:lnTo>
                  <a:pt x="50800" y="86360"/>
                </a:lnTo>
                <a:lnTo>
                  <a:pt x="50800" y="323214"/>
                </a:lnTo>
                <a:lnTo>
                  <a:pt x="76200" y="323214"/>
                </a:lnTo>
                <a:lnTo>
                  <a:pt x="76200" y="86360"/>
                </a:lnTo>
                <a:lnTo>
                  <a:pt x="63500" y="76200"/>
                </a:lnTo>
                <a:close/>
              </a:path>
              <a:path w="127000" h="323214">
                <a:moveTo>
                  <a:pt x="63500" y="0"/>
                </a:moveTo>
                <a:lnTo>
                  <a:pt x="0" y="127000"/>
                </a:lnTo>
                <a:lnTo>
                  <a:pt x="50800" y="86360"/>
                </a:lnTo>
                <a:lnTo>
                  <a:pt x="50800" y="76200"/>
                </a:lnTo>
                <a:lnTo>
                  <a:pt x="101600" y="76200"/>
                </a:lnTo>
                <a:lnTo>
                  <a:pt x="63500" y="0"/>
                </a:lnTo>
                <a:close/>
              </a:path>
              <a:path w="127000" h="323214">
                <a:moveTo>
                  <a:pt x="101600" y="76200"/>
                </a:moveTo>
                <a:lnTo>
                  <a:pt x="76200" y="76200"/>
                </a:lnTo>
                <a:lnTo>
                  <a:pt x="76200" y="86360"/>
                </a:lnTo>
                <a:lnTo>
                  <a:pt x="127000" y="127000"/>
                </a:lnTo>
                <a:lnTo>
                  <a:pt x="101600" y="76200"/>
                </a:lnTo>
                <a:close/>
              </a:path>
              <a:path w="127000" h="323214">
                <a:moveTo>
                  <a:pt x="63500" y="76200"/>
                </a:moveTo>
                <a:lnTo>
                  <a:pt x="50800" y="76200"/>
                </a:lnTo>
                <a:lnTo>
                  <a:pt x="50800" y="86360"/>
                </a:lnTo>
                <a:lnTo>
                  <a:pt x="63500" y="76200"/>
                </a:lnTo>
                <a:close/>
              </a:path>
              <a:path w="127000" h="323214">
                <a:moveTo>
                  <a:pt x="76200" y="76200"/>
                </a:moveTo>
                <a:lnTo>
                  <a:pt x="63500" y="76200"/>
                </a:lnTo>
                <a:lnTo>
                  <a:pt x="76200" y="86360"/>
                </a:lnTo>
                <a:lnTo>
                  <a:pt x="76200" y="762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85406" y="3384041"/>
            <a:ext cx="127000" cy="344170"/>
          </a:xfrm>
          <a:custGeom>
            <a:avLst/>
            <a:gdLst/>
            <a:ahLst/>
            <a:cxnLst/>
            <a:rect l="l" t="t" r="r" b="b"/>
            <a:pathLst>
              <a:path w="127000" h="344170">
                <a:moveTo>
                  <a:pt x="0" y="216916"/>
                </a:moveTo>
                <a:lnTo>
                  <a:pt x="63500" y="343916"/>
                </a:lnTo>
                <a:lnTo>
                  <a:pt x="101600" y="267716"/>
                </a:lnTo>
                <a:lnTo>
                  <a:pt x="50800" y="267716"/>
                </a:lnTo>
                <a:lnTo>
                  <a:pt x="50800" y="257556"/>
                </a:lnTo>
                <a:lnTo>
                  <a:pt x="0" y="216916"/>
                </a:lnTo>
                <a:close/>
              </a:path>
              <a:path w="127000" h="344170">
                <a:moveTo>
                  <a:pt x="50800" y="257556"/>
                </a:moveTo>
                <a:lnTo>
                  <a:pt x="50800" y="267716"/>
                </a:lnTo>
                <a:lnTo>
                  <a:pt x="63500" y="267716"/>
                </a:lnTo>
                <a:lnTo>
                  <a:pt x="50800" y="257556"/>
                </a:lnTo>
                <a:close/>
              </a:path>
              <a:path w="127000" h="344170">
                <a:moveTo>
                  <a:pt x="76200" y="0"/>
                </a:moveTo>
                <a:lnTo>
                  <a:pt x="50800" y="0"/>
                </a:lnTo>
                <a:lnTo>
                  <a:pt x="50800" y="257556"/>
                </a:lnTo>
                <a:lnTo>
                  <a:pt x="63500" y="267716"/>
                </a:lnTo>
                <a:lnTo>
                  <a:pt x="76200" y="257556"/>
                </a:lnTo>
                <a:lnTo>
                  <a:pt x="76200" y="0"/>
                </a:lnTo>
                <a:close/>
              </a:path>
              <a:path w="127000" h="344170">
                <a:moveTo>
                  <a:pt x="76200" y="257556"/>
                </a:moveTo>
                <a:lnTo>
                  <a:pt x="63500" y="267716"/>
                </a:lnTo>
                <a:lnTo>
                  <a:pt x="76200" y="267716"/>
                </a:lnTo>
                <a:lnTo>
                  <a:pt x="76200" y="257556"/>
                </a:lnTo>
                <a:close/>
              </a:path>
              <a:path w="127000" h="344170">
                <a:moveTo>
                  <a:pt x="127000" y="216916"/>
                </a:moveTo>
                <a:lnTo>
                  <a:pt x="76200" y="257556"/>
                </a:lnTo>
                <a:lnTo>
                  <a:pt x="76200" y="267716"/>
                </a:lnTo>
                <a:lnTo>
                  <a:pt x="101600" y="267716"/>
                </a:lnTo>
                <a:lnTo>
                  <a:pt x="127000" y="21691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0047" y="235458"/>
            <a:ext cx="5851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-25" dirty="0"/>
              <a:t> </a:t>
            </a:r>
            <a:r>
              <a:rPr spc="-5" dirty="0"/>
              <a:t>à</a:t>
            </a:r>
            <a:r>
              <a:rPr spc="-35" dirty="0"/>
              <a:t> </a:t>
            </a:r>
            <a:r>
              <a:rPr b="1" spc="-10" dirty="0">
                <a:solidFill>
                  <a:srgbClr val="0000FF"/>
                </a:solidFill>
                <a:latin typeface="Calibri"/>
                <a:cs typeface="Calibri"/>
              </a:rPr>
              <a:t>Media</a:t>
            </a:r>
            <a:r>
              <a:rPr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00FF"/>
                </a:solidFill>
                <a:latin typeface="Calibri"/>
                <a:cs typeface="Calibri"/>
              </a:rPr>
              <a:t>Queries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7939" y="1629155"/>
            <a:ext cx="4265675" cy="412699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28104" y="2407920"/>
            <a:ext cx="2749550" cy="2659380"/>
            <a:chOff x="6928104" y="2407920"/>
            <a:chExt cx="2749550" cy="26593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156" y="2424684"/>
              <a:ext cx="2653283" cy="26426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8104" y="2407920"/>
              <a:ext cx="2749296" cy="26532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31736" y="2493264"/>
              <a:ext cx="2520950" cy="2510155"/>
            </a:xfrm>
            <a:custGeom>
              <a:avLst/>
              <a:gdLst/>
              <a:ahLst/>
              <a:cxnLst/>
              <a:rect l="l" t="t" r="r" b="b"/>
              <a:pathLst>
                <a:path w="2520950" h="2510154">
                  <a:moveTo>
                    <a:pt x="2520696" y="0"/>
                  </a:moveTo>
                  <a:lnTo>
                    <a:pt x="0" y="0"/>
                  </a:lnTo>
                  <a:lnTo>
                    <a:pt x="0" y="2510027"/>
                  </a:lnTo>
                  <a:lnTo>
                    <a:pt x="2520696" y="2510027"/>
                  </a:lnTo>
                  <a:lnTo>
                    <a:pt x="2520696" y="0"/>
                  </a:lnTo>
                  <a:close/>
                </a:path>
              </a:pathLst>
            </a:custGeom>
            <a:solidFill>
              <a:srgbClr val="FFF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31736" y="2493264"/>
              <a:ext cx="2520950" cy="2510155"/>
            </a:xfrm>
            <a:custGeom>
              <a:avLst/>
              <a:gdLst/>
              <a:ahLst/>
              <a:cxnLst/>
              <a:rect l="l" t="t" r="r" b="b"/>
              <a:pathLst>
                <a:path w="2520950" h="2510154">
                  <a:moveTo>
                    <a:pt x="0" y="2510027"/>
                  </a:moveTo>
                  <a:lnTo>
                    <a:pt x="2520696" y="2510027"/>
                  </a:lnTo>
                  <a:lnTo>
                    <a:pt x="2520696" y="0"/>
                  </a:lnTo>
                  <a:lnTo>
                    <a:pt x="0" y="0"/>
                  </a:lnTo>
                  <a:lnTo>
                    <a:pt x="0" y="2510027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31735" y="2493264"/>
            <a:ext cx="2520950" cy="25101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92710" marR="359410">
              <a:lnSpc>
                <a:spcPct val="100000"/>
              </a:lnSpc>
              <a:spcBef>
                <a:spcPts val="254"/>
              </a:spcBef>
            </a:pP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corpo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da página </a:t>
            </a:r>
            <a:r>
              <a:rPr sz="17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ocupará</a:t>
            </a:r>
            <a:r>
              <a:rPr sz="1700" spc="-6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95%</a:t>
            </a:r>
            <a:r>
              <a:rPr sz="17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1700" spc="-3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largura </a:t>
            </a:r>
            <a:r>
              <a:rPr sz="1700" spc="-37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quando a 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largura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da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 viewport </a:t>
            </a:r>
            <a:r>
              <a:rPr sz="1700" spc="-15" dirty="0">
                <a:solidFill>
                  <a:srgbClr val="205868"/>
                </a:solidFill>
                <a:latin typeface="Calibri"/>
                <a:cs typeface="Calibri"/>
              </a:rPr>
              <a:t>for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menor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ou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 igual</a:t>
            </a:r>
            <a:r>
              <a:rPr sz="1700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 600px.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Calibri"/>
              <a:cs typeface="Calibri"/>
            </a:endParaRPr>
          </a:p>
          <a:p>
            <a:pPr marL="92710" marR="104775">
              <a:lnSpc>
                <a:spcPct val="100000"/>
              </a:lnSpc>
            </a:pPr>
            <a:r>
              <a:rPr sz="1700" spc="-5" dirty="0">
                <a:solidFill>
                  <a:srgbClr val="548ED4"/>
                </a:solidFill>
                <a:latin typeface="Calibri"/>
                <a:cs typeface="Calibri"/>
              </a:rPr>
              <a:t>max-width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é uma </a:t>
            </a:r>
            <a:r>
              <a:rPr sz="1700" i="1" dirty="0">
                <a:solidFill>
                  <a:srgbClr val="0000FF"/>
                </a:solidFill>
                <a:latin typeface="Calibri"/>
                <a:cs typeface="Calibri"/>
              </a:rPr>
              <a:t>media </a:t>
            </a:r>
            <a:r>
              <a:rPr sz="1700" i="1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alibri"/>
                <a:cs typeface="Calibri"/>
              </a:rPr>
              <a:t>feature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.</a:t>
            </a:r>
            <a:r>
              <a:rPr sz="17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Há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outras</a:t>
            </a:r>
            <a:r>
              <a:rPr sz="1700" spc="-5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opções, </a:t>
            </a:r>
            <a:r>
              <a:rPr sz="1700" spc="-37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como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Calibri"/>
                <a:cs typeface="Calibri"/>
              </a:rPr>
              <a:t>orientation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66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0047" y="235458"/>
            <a:ext cx="5851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Introdução</a:t>
            </a:r>
            <a:r>
              <a:rPr spc="-25" dirty="0"/>
              <a:t> </a:t>
            </a:r>
            <a:r>
              <a:rPr spc="-5" dirty="0"/>
              <a:t>à</a:t>
            </a:r>
            <a:r>
              <a:rPr spc="-35" dirty="0"/>
              <a:t> </a:t>
            </a:r>
            <a:r>
              <a:rPr b="1" spc="-10" dirty="0">
                <a:solidFill>
                  <a:srgbClr val="0000FF"/>
                </a:solidFill>
                <a:latin typeface="Calibri"/>
                <a:cs typeface="Calibri"/>
              </a:rPr>
              <a:t>Media</a:t>
            </a:r>
            <a:r>
              <a:rPr b="1" spc="-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0000FF"/>
                </a:solidFill>
                <a:latin typeface="Calibri"/>
                <a:cs typeface="Calibri"/>
              </a:rPr>
              <a:t>Queries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91867" y="1269491"/>
            <a:ext cx="8315325" cy="4836160"/>
            <a:chOff x="1991867" y="1269491"/>
            <a:chExt cx="8315325" cy="4836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1867" y="1269491"/>
              <a:ext cx="5905500" cy="48356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2044" y="2496311"/>
              <a:ext cx="2292096" cy="2380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6991" y="2481072"/>
              <a:ext cx="2369820" cy="23926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040623" y="2564891"/>
              <a:ext cx="2159635" cy="2247900"/>
            </a:xfrm>
            <a:custGeom>
              <a:avLst/>
              <a:gdLst/>
              <a:ahLst/>
              <a:cxnLst/>
              <a:rect l="l" t="t" r="r" b="b"/>
              <a:pathLst>
                <a:path w="2159634" h="2247900">
                  <a:moveTo>
                    <a:pt x="2159507" y="0"/>
                  </a:moveTo>
                  <a:lnTo>
                    <a:pt x="0" y="0"/>
                  </a:lnTo>
                  <a:lnTo>
                    <a:pt x="0" y="2247899"/>
                  </a:lnTo>
                  <a:lnTo>
                    <a:pt x="2159507" y="2247899"/>
                  </a:lnTo>
                  <a:lnTo>
                    <a:pt x="2159507" y="0"/>
                  </a:lnTo>
                  <a:close/>
                </a:path>
              </a:pathLst>
            </a:custGeom>
            <a:solidFill>
              <a:srgbClr val="FFF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40623" y="2564891"/>
              <a:ext cx="2159635" cy="2247900"/>
            </a:xfrm>
            <a:custGeom>
              <a:avLst/>
              <a:gdLst/>
              <a:ahLst/>
              <a:cxnLst/>
              <a:rect l="l" t="t" r="r" b="b"/>
              <a:pathLst>
                <a:path w="2159634" h="2247900">
                  <a:moveTo>
                    <a:pt x="0" y="2247899"/>
                  </a:moveTo>
                  <a:lnTo>
                    <a:pt x="2159507" y="2247899"/>
                  </a:lnTo>
                  <a:lnTo>
                    <a:pt x="2159507" y="0"/>
                  </a:lnTo>
                  <a:lnTo>
                    <a:pt x="0" y="0"/>
                  </a:lnTo>
                  <a:lnTo>
                    <a:pt x="0" y="2247899"/>
                  </a:lnTo>
                  <a:close/>
                </a:path>
              </a:pathLst>
            </a:custGeom>
            <a:ln w="6349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040623" y="2564892"/>
            <a:ext cx="2159635" cy="22479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92075" marR="123825">
              <a:lnSpc>
                <a:spcPct val="100000"/>
              </a:lnSpc>
              <a:spcBef>
                <a:spcPts val="260"/>
              </a:spcBef>
            </a:pP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O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espaçamento entre </a:t>
            </a:r>
            <a:r>
              <a:rPr sz="1700" spc="-37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linhas</a:t>
            </a:r>
            <a:r>
              <a:rPr sz="1700" spc="-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e</a:t>
            </a:r>
            <a:r>
              <a:rPr sz="1700" spc="-4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7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tamanho</a:t>
            </a:r>
            <a:r>
              <a:rPr sz="1700" spc="-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da </a:t>
            </a:r>
            <a:r>
              <a:rPr sz="1700" spc="-37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05868"/>
                </a:solidFill>
                <a:latin typeface="Calibri"/>
                <a:cs typeface="Calibri"/>
              </a:rPr>
              <a:t>fonte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serão reduzidos </a:t>
            </a:r>
            <a:r>
              <a:rPr sz="1700" spc="-37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quando o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documento </a:t>
            </a:r>
            <a:r>
              <a:rPr sz="1700" spc="-37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estiver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em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modo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17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impressão </a:t>
            </a:r>
            <a:r>
              <a:rPr sz="1700" dirty="0">
                <a:solidFill>
                  <a:srgbClr val="205868"/>
                </a:solidFill>
                <a:latin typeface="Calibri"/>
                <a:cs typeface="Calibri"/>
              </a:rPr>
              <a:t>na </a:t>
            </a:r>
            <a:r>
              <a:rPr sz="17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orientação </a:t>
            </a:r>
            <a:r>
              <a:rPr sz="1700" b="1" spc="-20" dirty="0">
                <a:solidFill>
                  <a:srgbClr val="205868"/>
                </a:solidFill>
                <a:latin typeface="Calibri"/>
                <a:cs typeface="Calibri"/>
              </a:rPr>
              <a:t>retrato </a:t>
            </a:r>
            <a:r>
              <a:rPr sz="1700" b="1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05868"/>
                </a:solidFill>
                <a:latin typeface="Calibri"/>
                <a:cs typeface="Calibri"/>
              </a:rPr>
              <a:t>(Ctrl-P)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67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454" y="1357375"/>
            <a:ext cx="8100059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É possível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combinar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uma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lista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de media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queries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separando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as</a:t>
            </a:r>
            <a:endParaRPr sz="2200">
              <a:latin typeface="Calibri"/>
              <a:cs typeface="Calibri"/>
            </a:endParaRPr>
          </a:p>
          <a:p>
            <a:pPr marL="279400">
              <a:lnSpc>
                <a:spcPct val="100000"/>
              </a:lnSpc>
            </a:pP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expressões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com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vírgula</a:t>
            </a:r>
            <a:endParaRPr sz="2200">
              <a:latin typeface="Calibri"/>
              <a:cs typeface="Calibri"/>
            </a:endParaRPr>
          </a:p>
          <a:p>
            <a:pPr marL="279400" marR="508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código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será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avaliado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caso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pelo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menos</a:t>
            </a:r>
            <a:r>
              <a:rPr sz="22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uma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das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expressões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seja </a:t>
            </a:r>
            <a:r>
              <a:rPr sz="2200" spc="-48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verdadeira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2307" y="235458"/>
            <a:ext cx="77851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Media</a:t>
            </a:r>
            <a:r>
              <a:rPr spc="-20" dirty="0"/>
              <a:t> </a:t>
            </a:r>
            <a:r>
              <a:rPr dirty="0"/>
              <a:t>Query</a:t>
            </a:r>
            <a:r>
              <a:rPr spc="-10" dirty="0"/>
              <a:t> </a:t>
            </a:r>
            <a:r>
              <a:rPr spc="-20" dirty="0"/>
              <a:t>com</a:t>
            </a:r>
            <a:r>
              <a:rPr spc="-10" dirty="0"/>
              <a:t> </a:t>
            </a:r>
            <a:r>
              <a:rPr spc="-25" dirty="0"/>
              <a:t>Lista</a:t>
            </a:r>
            <a:r>
              <a:rPr spc="-1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10" dirty="0"/>
              <a:t>Expressões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903220" y="3255264"/>
            <a:ext cx="6434455" cy="2978150"/>
            <a:chOff x="2903220" y="3255264"/>
            <a:chExt cx="6434455" cy="29781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232" y="3255264"/>
              <a:ext cx="6274308" cy="21503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0652" y="5448300"/>
              <a:ext cx="6406896" cy="780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3220" y="5436108"/>
              <a:ext cx="6414515" cy="7970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99232" y="5516880"/>
              <a:ext cx="6274435" cy="647700"/>
            </a:xfrm>
            <a:custGeom>
              <a:avLst/>
              <a:gdLst/>
              <a:ahLst/>
              <a:cxnLst/>
              <a:rect l="l" t="t" r="r" b="b"/>
              <a:pathLst>
                <a:path w="6274434" h="647700">
                  <a:moveTo>
                    <a:pt x="6274308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74308" y="647700"/>
                  </a:lnTo>
                  <a:lnTo>
                    <a:pt x="6274308" y="0"/>
                  </a:lnTo>
                  <a:close/>
                </a:path>
              </a:pathLst>
            </a:custGeom>
            <a:solidFill>
              <a:srgbClr val="FFF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99232" y="5516880"/>
              <a:ext cx="6274435" cy="647700"/>
            </a:xfrm>
            <a:custGeom>
              <a:avLst/>
              <a:gdLst/>
              <a:ahLst/>
              <a:cxnLst/>
              <a:rect l="l" t="t" r="r" b="b"/>
              <a:pathLst>
                <a:path w="6274434" h="647700">
                  <a:moveTo>
                    <a:pt x="0" y="647700"/>
                  </a:moveTo>
                  <a:lnTo>
                    <a:pt x="6274308" y="647700"/>
                  </a:lnTo>
                  <a:lnTo>
                    <a:pt x="6274308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99232" y="5516879"/>
            <a:ext cx="6274435" cy="6477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2075" marR="180975">
              <a:lnSpc>
                <a:spcPct val="100000"/>
              </a:lnSpc>
              <a:spcBef>
                <a:spcPts val="275"/>
              </a:spcBef>
            </a:pP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cor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de fundo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205868"/>
                </a:solidFill>
                <a:latin typeface="Calibri"/>
                <a:cs typeface="Calibri"/>
              </a:rPr>
              <a:t>será</a:t>
            </a:r>
            <a:r>
              <a:rPr sz="16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cinza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caso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a mídia</a:t>
            </a:r>
            <a:r>
              <a:rPr sz="16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seja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do tipo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"tela"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com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orientação </a:t>
            </a:r>
            <a:r>
              <a:rPr sz="1600" spc="-3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"horizontal"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ou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caso</a:t>
            </a:r>
            <a:r>
              <a:rPr sz="16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seja</a:t>
            </a:r>
            <a:r>
              <a:rPr sz="16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do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tipo tela</a:t>
            </a:r>
            <a:r>
              <a:rPr sz="1600" spc="-10" dirty="0">
                <a:solidFill>
                  <a:srgbClr val="205868"/>
                </a:solidFill>
                <a:latin typeface="Calibri"/>
                <a:cs typeface="Calibri"/>
              </a:rPr>
              <a:t> com</a:t>
            </a:r>
            <a:r>
              <a:rPr sz="16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largura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 mínima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205868"/>
                </a:solidFill>
                <a:latin typeface="Calibri"/>
                <a:cs typeface="Calibri"/>
              </a:rPr>
              <a:t>900px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68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2489" y="2124830"/>
            <a:ext cx="7740650" cy="26676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29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Exibição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adequada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no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navegador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é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garantia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código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correto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dirty="0">
                <a:solidFill>
                  <a:srgbClr val="E36C09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E36C09"/>
                </a:solidFill>
                <a:latin typeface="Calibri"/>
                <a:cs typeface="Calibri"/>
              </a:rPr>
              <a:t>navegador </a:t>
            </a:r>
            <a:r>
              <a:rPr sz="2000" dirty="0">
                <a:solidFill>
                  <a:srgbClr val="E36C09"/>
                </a:solidFill>
                <a:latin typeface="Calibri"/>
                <a:cs typeface="Calibri"/>
              </a:rPr>
              <a:t>pode</a:t>
            </a:r>
            <a:r>
              <a:rPr sz="2000" spc="-20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E36C09"/>
                </a:solidFill>
                <a:latin typeface="Calibri"/>
                <a:cs typeface="Calibri"/>
              </a:rPr>
              <a:t>ocultar </a:t>
            </a:r>
            <a:r>
              <a:rPr sz="2000" spc="-10" dirty="0">
                <a:solidFill>
                  <a:srgbClr val="E36C09"/>
                </a:solidFill>
                <a:latin typeface="Calibri"/>
                <a:cs typeface="Calibri"/>
              </a:rPr>
              <a:t>erros</a:t>
            </a:r>
            <a:r>
              <a:rPr sz="2000" spc="5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36C09"/>
                </a:solidFill>
                <a:latin typeface="Calibri"/>
                <a:cs typeface="Calibri"/>
              </a:rPr>
              <a:t>e</a:t>
            </a:r>
            <a:r>
              <a:rPr sz="2000" spc="-15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E36C09"/>
                </a:solidFill>
                <a:latin typeface="Calibri"/>
                <a:cs typeface="Calibri"/>
              </a:rPr>
              <a:t>inconsistências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789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Código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205868"/>
                </a:solidFill>
                <a:latin typeface="Calibri"/>
                <a:cs typeface="Calibri"/>
              </a:rPr>
              <a:t>fora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da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especificação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10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spc="-5" dirty="0">
                <a:solidFill>
                  <a:srgbClr val="E36C09"/>
                </a:solidFill>
                <a:latin typeface="Calibri"/>
                <a:cs typeface="Calibri"/>
              </a:rPr>
              <a:t>Apresentação</a:t>
            </a:r>
            <a:r>
              <a:rPr sz="2000" spc="-10" dirty="0">
                <a:solidFill>
                  <a:srgbClr val="E36C09"/>
                </a:solidFill>
                <a:latin typeface="Calibri"/>
                <a:cs typeface="Calibri"/>
              </a:rPr>
              <a:t> inconsistente</a:t>
            </a:r>
            <a:r>
              <a:rPr sz="2000" spc="5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E36C09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E36C09"/>
                </a:solidFill>
                <a:latin typeface="Calibri"/>
                <a:cs typeface="Calibri"/>
              </a:rPr>
              <a:t>imprevisível</a:t>
            </a:r>
            <a:r>
              <a:rPr sz="2000" spc="35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E36C09"/>
                </a:solidFill>
                <a:latin typeface="Calibri"/>
                <a:cs typeface="Calibri"/>
              </a:rPr>
              <a:t>nos</a:t>
            </a:r>
            <a:r>
              <a:rPr sz="2000" spc="-20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E36C09"/>
                </a:solidFill>
                <a:latin typeface="Calibri"/>
                <a:cs typeface="Calibri"/>
              </a:rPr>
              <a:t>navegadores</a:t>
            </a:r>
            <a:endParaRPr sz="20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79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Serviço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gratuito</a:t>
            </a:r>
            <a:r>
              <a:rPr sz="2200" spc="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oferecido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pelo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W3C</a:t>
            </a:r>
            <a:r>
              <a:rPr sz="2200" spc="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para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validação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código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CSS</a:t>
            </a:r>
            <a:endParaRPr sz="2200">
              <a:latin typeface="Calibri"/>
              <a:cs typeface="Calibri"/>
            </a:endParaRPr>
          </a:p>
          <a:p>
            <a:pPr marL="730250" lvl="1" indent="-270510">
              <a:lnSpc>
                <a:spcPct val="100000"/>
              </a:lnSpc>
              <a:spcBef>
                <a:spcPts val="605"/>
              </a:spcBef>
              <a:buClr>
                <a:srgbClr val="30859C"/>
              </a:buClr>
              <a:buSzPct val="120000"/>
              <a:buFont typeface="Arial MT"/>
              <a:buChar char="•"/>
              <a:tabLst>
                <a:tab pos="730250" algn="l"/>
                <a:tab pos="730885" algn="l"/>
              </a:tabLst>
            </a:pPr>
            <a:r>
              <a:rPr sz="2000" i="1" spc="-10" dirty="0">
                <a:solidFill>
                  <a:srgbClr val="0000FF"/>
                </a:solidFill>
                <a:latin typeface="Calibri"/>
                <a:cs typeface="Calibri"/>
              </a:rPr>
              <a:t>jigsaw.w3.org/css-validator/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0257" y="235458"/>
            <a:ext cx="50292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Validação</a:t>
            </a:r>
            <a:r>
              <a:rPr spc="-25" dirty="0"/>
              <a:t> </a:t>
            </a:r>
            <a:r>
              <a:rPr spc="-5" dirty="0"/>
              <a:t>do</a:t>
            </a:r>
            <a:r>
              <a:rPr spc="-20" dirty="0"/>
              <a:t> </a:t>
            </a:r>
            <a:r>
              <a:rPr spc="-10" dirty="0"/>
              <a:t>Código</a:t>
            </a:r>
            <a:r>
              <a:rPr spc="-20" dirty="0"/>
              <a:t> </a:t>
            </a:r>
            <a:r>
              <a:rPr spc="-10" dirty="0"/>
              <a:t>CSS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520" y="6644638"/>
            <a:ext cx="199644" cy="20116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69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454" y="2397775"/>
            <a:ext cx="8235950" cy="145415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7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Eventualmente</a:t>
            </a:r>
            <a:r>
              <a:rPr sz="22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navegador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pode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armazenar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estilos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em</a:t>
            </a:r>
            <a:r>
              <a:rPr sz="22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memória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Neste</a:t>
            </a:r>
            <a:r>
              <a:rPr sz="22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caso,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mudanças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nas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regras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CSS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podem</a:t>
            </a:r>
            <a:r>
              <a:rPr sz="22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não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ter</a:t>
            </a:r>
            <a:r>
              <a:rPr sz="22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efeito</a:t>
            </a:r>
            <a:r>
              <a:rPr sz="22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imediato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Se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preciso,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tecle</a:t>
            </a:r>
            <a:r>
              <a:rPr sz="22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Ctrl-F5</a:t>
            </a:r>
            <a:r>
              <a:rPr sz="22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libri"/>
                <a:cs typeface="Calibri"/>
              </a:rPr>
              <a:t>para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libri"/>
                <a:cs typeface="Calibri"/>
              </a:rPr>
              <a:t>forçar</a:t>
            </a:r>
            <a:r>
              <a:rPr sz="2200" spc="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navegador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2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libri"/>
                <a:cs typeface="Calibri"/>
              </a:rPr>
              <a:t>recarregar</a:t>
            </a:r>
            <a:r>
              <a:rPr sz="22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os</a:t>
            </a:r>
            <a:r>
              <a:rPr sz="22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libri"/>
                <a:cs typeface="Calibri"/>
              </a:rPr>
              <a:t>estilos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70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6228" y="235458"/>
            <a:ext cx="5481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CSS</a:t>
            </a:r>
            <a:r>
              <a:rPr spc="-15" dirty="0"/>
              <a:t> </a:t>
            </a:r>
            <a:r>
              <a:rPr spc="-5" dirty="0"/>
              <a:t>e Cache</a:t>
            </a:r>
            <a:r>
              <a:rPr spc="-10" dirty="0"/>
              <a:t> </a:t>
            </a:r>
            <a:r>
              <a:rPr spc="-5" dirty="0"/>
              <a:t>do</a:t>
            </a:r>
            <a:r>
              <a:rPr spc="-10" dirty="0"/>
              <a:t> </a:t>
            </a:r>
            <a:r>
              <a:rPr spc="-25" dirty="0"/>
              <a:t>Navegador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0607" y="1642059"/>
            <a:ext cx="3140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100"/>
              </a:spcBef>
              <a:buClr>
                <a:srgbClr val="00AFEF"/>
              </a:buClr>
              <a:buSzPct val="110416"/>
              <a:buFont typeface="Wingdings"/>
              <a:buChar char=""/>
              <a:tabLst>
                <a:tab pos="279400" algn="l"/>
              </a:tabLst>
            </a:pPr>
            <a:r>
              <a:rPr sz="2400" spc="-5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r>
              <a:rPr sz="2400" spc="-6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205868"/>
                </a:solidFill>
                <a:latin typeface="Calibri"/>
                <a:cs typeface="Calibri"/>
              </a:rPr>
              <a:t>Abreviada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99614" y="2163952"/>
          <a:ext cx="7793355" cy="1397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0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0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753">
                <a:tc>
                  <a:txBody>
                    <a:bodyPr/>
                    <a:lstStyle/>
                    <a:p>
                      <a:pPr marR="24130" algn="ctr">
                        <a:lnSpc>
                          <a:spcPts val="1864"/>
                        </a:lnSpc>
                      </a:pPr>
                      <a:r>
                        <a:rPr sz="1800" spc="-10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margin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864"/>
                        </a:lnSpc>
                      </a:pPr>
                      <a:r>
                        <a:rPr sz="18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20px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864"/>
                        </a:lnSpc>
                      </a:pPr>
                      <a:r>
                        <a:rPr sz="18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50px</a:t>
                      </a:r>
                      <a:r>
                        <a:rPr sz="1800" spc="-4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80px</a:t>
                      </a:r>
                      <a:r>
                        <a:rPr sz="1800" spc="-2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100px;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905"/>
                        </a:lnSpc>
                      </a:pPr>
                      <a:r>
                        <a:rPr sz="2000" spc="-2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(superior,</a:t>
                      </a:r>
                      <a:r>
                        <a:rPr sz="2000" spc="-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direita, inferior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e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esquerda)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margin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2540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20px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2540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40px</a:t>
                      </a:r>
                      <a:r>
                        <a:rPr sz="1800" spc="-6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20px;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2540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sz="2000" spc="-2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(superior,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laterais,</a:t>
                      </a:r>
                      <a:r>
                        <a:rPr sz="2000" spc="1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inferior)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85"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margin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2540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20px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2540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5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40px;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2540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sz="2000" spc="-1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(superior/inferior, laterais)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944"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00AFEF"/>
                          </a:solidFill>
                          <a:latin typeface="Consolas"/>
                          <a:cs typeface="Consolas"/>
                        </a:rPr>
                        <a:t>margin</a:t>
                      </a:r>
                      <a:r>
                        <a:rPr sz="1800" spc="-10" dirty="0">
                          <a:solidFill>
                            <a:srgbClr val="404040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2540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00AF50"/>
                          </a:solidFill>
                          <a:latin typeface="Consolas"/>
                          <a:cs typeface="Consolas"/>
                        </a:rPr>
                        <a:t>20px;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2540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(todas</a:t>
                      </a:r>
                      <a:r>
                        <a:rPr sz="2000" spc="-3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2000" spc="-3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margens)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070607" y="3651630"/>
            <a:ext cx="3333750" cy="190944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60"/>
              </a:spcBef>
              <a:buClr>
                <a:srgbClr val="00AFEF"/>
              </a:buClr>
              <a:buSzPct val="110416"/>
              <a:buFont typeface="Wingdings"/>
              <a:buChar char=""/>
              <a:tabLst>
                <a:tab pos="279400" algn="l"/>
              </a:tabLst>
            </a:pPr>
            <a:r>
              <a:rPr sz="2400" spc="-10" dirty="0">
                <a:solidFill>
                  <a:srgbClr val="205868"/>
                </a:solidFill>
                <a:latin typeface="Calibri"/>
                <a:cs typeface="Calibri"/>
              </a:rPr>
              <a:t>Propriedades Individuais</a:t>
            </a:r>
            <a:endParaRPr sz="2400">
              <a:latin typeface="Calibri"/>
              <a:cs typeface="Calibri"/>
            </a:endParaRPr>
          </a:p>
          <a:p>
            <a:pPr marL="460375" marR="1235710">
              <a:lnSpc>
                <a:spcPct val="127800"/>
              </a:lnSpc>
              <a:spcBef>
                <a:spcPts val="50"/>
              </a:spcBef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margin-top </a:t>
            </a:r>
            <a:r>
              <a:rPr sz="180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marg</a:t>
            </a:r>
            <a:r>
              <a:rPr sz="1800" dirty="0">
                <a:solidFill>
                  <a:srgbClr val="00AFEF"/>
                </a:solidFill>
                <a:latin typeface="Consolas"/>
                <a:cs typeface="Consolas"/>
              </a:rPr>
              <a:t>i</a:t>
            </a: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n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00AFEF"/>
                </a:solidFill>
                <a:latin typeface="Consolas"/>
                <a:cs typeface="Consolas"/>
              </a:rPr>
              <a:t>bo</a:t>
            </a:r>
            <a:r>
              <a:rPr sz="1800" spc="-15" dirty="0">
                <a:solidFill>
                  <a:srgbClr val="00AFEF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t</a:t>
            </a:r>
            <a:r>
              <a:rPr sz="1800" dirty="0">
                <a:solidFill>
                  <a:srgbClr val="00AFEF"/>
                </a:solidFill>
                <a:latin typeface="Consolas"/>
                <a:cs typeface="Consolas"/>
              </a:rPr>
              <a:t>om  </a:t>
            </a: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margin-left </a:t>
            </a:r>
            <a:r>
              <a:rPr sz="1800" dirty="0">
                <a:solidFill>
                  <a:srgbClr val="00AFE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margin-right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97833" y="235458"/>
            <a:ext cx="41979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</a:t>
            </a:r>
            <a:r>
              <a:rPr spc="-20" dirty="0"/>
              <a:t>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margin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2252898"/>
            <a:ext cx="6097270" cy="191198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www.w3.org/Style/CSS/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developer.mozilla.org/en-US/docs/Web/CSS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www.w3.org/Style/CSS/learning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10"/>
              </a:spcBef>
              <a:buClr>
                <a:srgbClr val="00AFEF"/>
              </a:buClr>
              <a:buSzPct val="110000"/>
              <a:buFont typeface="Wingdings"/>
              <a:buChar char=""/>
              <a:tabLst>
                <a:tab pos="278765" algn="l"/>
                <a:tab pos="279400" algn="l"/>
              </a:tabLst>
            </a:pP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HTML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b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04040"/>
                </a:solidFill>
                <a:latin typeface="Calibri"/>
                <a:cs typeface="Calibri"/>
              </a:rPr>
              <a:t>CSS:</a:t>
            </a:r>
            <a:r>
              <a:rPr sz="2000" b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Design</a:t>
            </a:r>
            <a:r>
              <a:rPr sz="2000" b="1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b="1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04040"/>
                </a:solidFill>
                <a:latin typeface="Calibri"/>
                <a:cs typeface="Calibri"/>
              </a:rPr>
              <a:t>Build</a:t>
            </a:r>
            <a:r>
              <a:rPr sz="2000" b="1" spc="-15" dirty="0">
                <a:solidFill>
                  <a:srgbClr val="404040"/>
                </a:solidFill>
                <a:latin typeface="Calibri"/>
                <a:cs typeface="Calibri"/>
              </a:rPr>
              <a:t> Websites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Jon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Duckett.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r>
              <a:rPr dirty="0"/>
              <a:t>71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6992" y="235458"/>
            <a:ext cx="24009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R</a:t>
            </a:r>
            <a:r>
              <a:rPr spc="-40" dirty="0"/>
              <a:t>e</a:t>
            </a:r>
            <a:r>
              <a:rPr spc="-100" dirty="0"/>
              <a:t>f</a:t>
            </a:r>
            <a:r>
              <a:rPr spc="-5" dirty="0"/>
              <a:t>e</a:t>
            </a:r>
            <a:r>
              <a:rPr spc="-55" dirty="0"/>
              <a:t>r</a:t>
            </a:r>
            <a:r>
              <a:rPr spc="-5" dirty="0"/>
              <a:t>ências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2756830"/>
            <a:ext cx="7456805" cy="96710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5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Margens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entre</a:t>
            </a:r>
            <a:r>
              <a:rPr sz="220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dois</a:t>
            </a:r>
            <a:r>
              <a:rPr sz="2200" spc="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elementos</a:t>
            </a:r>
            <a:r>
              <a:rPr sz="2200" spc="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de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bloco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vizinhos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não se</a:t>
            </a:r>
            <a:r>
              <a:rPr sz="2200" spc="1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somam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Prevalecerá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maior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delas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5498" y="235458"/>
            <a:ext cx="6998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</a:t>
            </a:r>
            <a:r>
              <a:rPr spc="10" dirty="0"/>
              <a:t>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margin </a:t>
            </a:r>
            <a:r>
              <a:rPr spc="-5" dirty="0"/>
              <a:t>-</a:t>
            </a:r>
            <a:r>
              <a:rPr spc="-15" dirty="0"/>
              <a:t> Observação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4798" y="1893326"/>
            <a:ext cx="5539740" cy="966469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8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Propriedade</a:t>
            </a:r>
            <a:r>
              <a:rPr sz="2200" spc="-4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Abreviada</a:t>
            </a:r>
            <a:endParaRPr sz="2200">
              <a:latin typeface="Calibri"/>
              <a:cs typeface="Calibri"/>
            </a:endParaRPr>
          </a:p>
          <a:p>
            <a:pPr marL="279400" indent="-266700">
              <a:lnSpc>
                <a:spcPct val="100000"/>
              </a:lnSpc>
              <a:spcBef>
                <a:spcPts val="120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Permite</a:t>
            </a:r>
            <a:r>
              <a:rPr sz="2200" spc="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definir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borda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por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completo</a:t>
            </a:r>
            <a:r>
              <a:rPr sz="2200" spc="3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(4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lados)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74798" y="2883898"/>
            <a:ext cx="4287520" cy="165227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86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Sintaxe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 mais</a:t>
            </a:r>
            <a:r>
              <a:rPr sz="2200" spc="-2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comum:</a:t>
            </a:r>
            <a:endParaRPr sz="2200">
              <a:latin typeface="Calibri"/>
              <a:cs typeface="Calibri"/>
            </a:endParaRPr>
          </a:p>
          <a:p>
            <a:pPr marL="640080">
              <a:lnSpc>
                <a:spcPct val="100000"/>
              </a:lnSpc>
              <a:spcBef>
                <a:spcPts val="630"/>
              </a:spcBef>
            </a:pPr>
            <a:r>
              <a:rPr sz="1800" spc="-5" dirty="0">
                <a:solidFill>
                  <a:srgbClr val="00AFEF"/>
                </a:solidFill>
                <a:latin typeface="Consolas"/>
                <a:cs typeface="Consolas"/>
              </a:rPr>
              <a:t>border</a:t>
            </a:r>
            <a:r>
              <a:rPr sz="1800" spc="-5" dirty="0">
                <a:solidFill>
                  <a:srgbClr val="404040"/>
                </a:solidFill>
                <a:latin typeface="Consolas"/>
                <a:cs typeface="Consolas"/>
              </a:rPr>
              <a:t>:</a:t>
            </a:r>
            <a:r>
              <a:rPr sz="1800" spc="-2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Consolas"/>
                <a:cs typeface="Consolas"/>
              </a:rPr>
              <a:t>espessura</a:t>
            </a:r>
            <a:r>
              <a:rPr sz="1800" i="1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i="1" spc="-5" dirty="0">
                <a:solidFill>
                  <a:srgbClr val="00AF50"/>
                </a:solidFill>
                <a:latin typeface="Consolas"/>
                <a:cs typeface="Consolas"/>
              </a:rPr>
              <a:t>estilo</a:t>
            </a:r>
            <a:r>
              <a:rPr sz="1800" i="1" spc="-2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i="1" spc="-10" dirty="0">
                <a:solidFill>
                  <a:srgbClr val="00AF50"/>
                </a:solidFill>
                <a:latin typeface="Consolas"/>
                <a:cs typeface="Consolas"/>
              </a:rPr>
              <a:t>cor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;</a:t>
            </a:r>
            <a:endParaRPr sz="1800">
              <a:latin typeface="Consolas"/>
              <a:cs typeface="Consolas"/>
            </a:endParaRPr>
          </a:p>
          <a:p>
            <a:pPr marL="640080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Ex.:</a:t>
            </a:r>
            <a:r>
              <a:rPr sz="18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AFEF"/>
                </a:solidFill>
                <a:latin typeface="Consolas"/>
                <a:cs typeface="Consolas"/>
              </a:rPr>
              <a:t>border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:</a:t>
            </a:r>
            <a:r>
              <a:rPr sz="1800" spc="-5" dirty="0">
                <a:solidFill>
                  <a:srgbClr val="00AF50"/>
                </a:solidFill>
                <a:latin typeface="Consolas"/>
                <a:cs typeface="Consolas"/>
              </a:rPr>
              <a:t> 1px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 solid</a:t>
            </a:r>
            <a:r>
              <a:rPr sz="1800" spc="-1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F50"/>
                </a:solidFill>
                <a:latin typeface="Consolas"/>
                <a:cs typeface="Consolas"/>
              </a:rPr>
              <a:t>blue;</a:t>
            </a:r>
            <a:endParaRPr sz="1800">
              <a:latin typeface="Consolas"/>
              <a:cs typeface="Consolas"/>
            </a:endParaRPr>
          </a:p>
          <a:p>
            <a:pPr marL="279400" indent="-266700">
              <a:lnSpc>
                <a:spcPct val="100000"/>
              </a:lnSpc>
              <a:spcBef>
                <a:spcPts val="1170"/>
              </a:spcBef>
              <a:buClr>
                <a:srgbClr val="00AFEF"/>
              </a:buClr>
              <a:buSzPct val="109090"/>
              <a:buFont typeface="Wingdings"/>
              <a:buChar char=""/>
              <a:tabLst>
                <a:tab pos="279400" algn="l"/>
              </a:tabLst>
            </a:pP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 ordem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dos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valores</a:t>
            </a:r>
            <a:r>
              <a:rPr sz="2200" spc="-20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205868"/>
                </a:solidFill>
                <a:latin typeface="Calibri"/>
                <a:cs typeface="Calibri"/>
              </a:rPr>
              <a:t>não</a:t>
            </a:r>
            <a:r>
              <a:rPr sz="2200" spc="-15" dirty="0">
                <a:solidFill>
                  <a:srgbClr val="205868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05868"/>
                </a:solidFill>
                <a:latin typeface="Calibri"/>
                <a:cs typeface="Calibri"/>
              </a:rPr>
              <a:t>importa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49648" y="235458"/>
            <a:ext cx="4093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Propriedade </a:t>
            </a:r>
            <a:r>
              <a:rPr b="1" i="1" spc="-5" dirty="0">
                <a:solidFill>
                  <a:srgbClr val="0000FF"/>
                </a:solidFill>
                <a:latin typeface="Calibri"/>
                <a:cs typeface="Calibri"/>
              </a:rPr>
              <a:t>border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655052" y="2983992"/>
            <a:ext cx="1036319" cy="1717675"/>
            <a:chOff x="7655052" y="2983992"/>
            <a:chExt cx="1036319" cy="17176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5052" y="2983992"/>
              <a:ext cx="1036320" cy="17175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4676" y="3048000"/>
              <a:ext cx="929627" cy="16093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723632" y="3052572"/>
              <a:ext cx="904240" cy="1584960"/>
            </a:xfrm>
            <a:custGeom>
              <a:avLst/>
              <a:gdLst/>
              <a:ahLst/>
              <a:cxnLst/>
              <a:rect l="l" t="t" r="r" b="b"/>
              <a:pathLst>
                <a:path w="904240" h="1584960">
                  <a:moveTo>
                    <a:pt x="903731" y="0"/>
                  </a:moveTo>
                  <a:lnTo>
                    <a:pt x="0" y="0"/>
                  </a:lnTo>
                  <a:lnTo>
                    <a:pt x="0" y="1584959"/>
                  </a:lnTo>
                  <a:lnTo>
                    <a:pt x="903731" y="1584959"/>
                  </a:lnTo>
                  <a:lnTo>
                    <a:pt x="903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23632" y="3052572"/>
              <a:ext cx="904240" cy="1584960"/>
            </a:xfrm>
            <a:custGeom>
              <a:avLst/>
              <a:gdLst/>
              <a:ahLst/>
              <a:cxnLst/>
              <a:rect l="l" t="t" r="r" b="b"/>
              <a:pathLst>
                <a:path w="904240" h="1584960">
                  <a:moveTo>
                    <a:pt x="0" y="1584959"/>
                  </a:moveTo>
                  <a:lnTo>
                    <a:pt x="903731" y="1584959"/>
                  </a:lnTo>
                  <a:lnTo>
                    <a:pt x="903731" y="0"/>
                  </a:lnTo>
                  <a:lnTo>
                    <a:pt x="0" y="0"/>
                  </a:lnTo>
                  <a:lnTo>
                    <a:pt x="0" y="1584959"/>
                  </a:lnTo>
                  <a:close/>
                </a:path>
              </a:pathLst>
            </a:custGeom>
            <a:ln w="6350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23631" y="3052572"/>
            <a:ext cx="904240" cy="15849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44145" marR="162560">
              <a:lnSpc>
                <a:spcPct val="130000"/>
              </a:lnSpc>
              <a:spcBef>
                <a:spcPts val="315"/>
              </a:spcBef>
            </a:pPr>
            <a:r>
              <a:rPr sz="1400" i="1" dirty="0">
                <a:solidFill>
                  <a:srgbClr val="4F81BC"/>
                </a:solidFill>
                <a:latin typeface="Consolas"/>
                <a:cs typeface="Consolas"/>
              </a:rPr>
              <a:t>solid </a:t>
            </a:r>
            <a:r>
              <a:rPr sz="1400" i="1" spc="-755" dirty="0">
                <a:solidFill>
                  <a:srgbClr val="4F81BC"/>
                </a:solidFill>
                <a:latin typeface="Consolas"/>
                <a:cs typeface="Consolas"/>
              </a:rPr>
              <a:t> </a:t>
            </a:r>
            <a:r>
              <a:rPr sz="1400" i="1" spc="-10" dirty="0">
                <a:solidFill>
                  <a:srgbClr val="4F81BC"/>
                </a:solidFill>
                <a:latin typeface="Consolas"/>
                <a:cs typeface="Consolas"/>
              </a:rPr>
              <a:t>d</a:t>
            </a:r>
            <a:r>
              <a:rPr sz="1400" i="1" spc="5" dirty="0">
                <a:solidFill>
                  <a:srgbClr val="4F81BC"/>
                </a:solidFill>
                <a:latin typeface="Consolas"/>
                <a:cs typeface="Consolas"/>
              </a:rPr>
              <a:t>o</a:t>
            </a:r>
            <a:r>
              <a:rPr sz="1400" i="1" spc="-10" dirty="0">
                <a:solidFill>
                  <a:srgbClr val="4F81BC"/>
                </a:solidFill>
                <a:latin typeface="Consolas"/>
                <a:cs typeface="Consolas"/>
              </a:rPr>
              <a:t>t</a:t>
            </a:r>
            <a:r>
              <a:rPr sz="1400" i="1" spc="5" dirty="0">
                <a:solidFill>
                  <a:srgbClr val="4F81BC"/>
                </a:solidFill>
                <a:latin typeface="Consolas"/>
                <a:cs typeface="Consolas"/>
              </a:rPr>
              <a:t>t</a:t>
            </a:r>
            <a:r>
              <a:rPr sz="1400" i="1" spc="-10" dirty="0">
                <a:solidFill>
                  <a:srgbClr val="4F81BC"/>
                </a:solidFill>
                <a:latin typeface="Consolas"/>
                <a:cs typeface="Consolas"/>
              </a:rPr>
              <a:t>e</a:t>
            </a:r>
            <a:r>
              <a:rPr sz="1400" i="1" dirty="0">
                <a:solidFill>
                  <a:srgbClr val="4F81BC"/>
                </a:solidFill>
                <a:latin typeface="Consolas"/>
                <a:cs typeface="Consolas"/>
              </a:rPr>
              <a:t>d  das</a:t>
            </a:r>
            <a:r>
              <a:rPr sz="1400" i="1" spc="5" dirty="0">
                <a:solidFill>
                  <a:srgbClr val="4F81BC"/>
                </a:solidFill>
                <a:latin typeface="Consolas"/>
                <a:cs typeface="Consolas"/>
              </a:rPr>
              <a:t>h</a:t>
            </a:r>
            <a:r>
              <a:rPr sz="1400" i="1" dirty="0">
                <a:solidFill>
                  <a:srgbClr val="4F81BC"/>
                </a:solidFill>
                <a:latin typeface="Consolas"/>
                <a:cs typeface="Consolas"/>
              </a:rPr>
              <a:t>ed  dou</a:t>
            </a:r>
            <a:r>
              <a:rPr sz="1400" i="1" spc="5" dirty="0">
                <a:solidFill>
                  <a:srgbClr val="4F81BC"/>
                </a:solidFill>
                <a:latin typeface="Consolas"/>
                <a:cs typeface="Consolas"/>
              </a:rPr>
              <a:t>b</a:t>
            </a:r>
            <a:r>
              <a:rPr sz="1400" i="1" dirty="0">
                <a:solidFill>
                  <a:srgbClr val="4F81BC"/>
                </a:solidFill>
                <a:latin typeface="Consolas"/>
                <a:cs typeface="Consolas"/>
              </a:rPr>
              <a:t>le  none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50635" y="3162807"/>
            <a:ext cx="1872614" cy="250190"/>
            <a:chOff x="5850635" y="3162807"/>
            <a:chExt cx="1872614" cy="250190"/>
          </a:xfrm>
        </p:grpSpPr>
        <p:sp>
          <p:nvSpPr>
            <p:cNvPr id="12" name="object 12"/>
            <p:cNvSpPr/>
            <p:nvPr/>
          </p:nvSpPr>
          <p:spPr>
            <a:xfrm>
              <a:off x="5856731" y="3233927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70">
                  <a:moveTo>
                    <a:pt x="0" y="17881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50635" y="3162807"/>
              <a:ext cx="1872614" cy="127000"/>
            </a:xfrm>
            <a:custGeom>
              <a:avLst/>
              <a:gdLst/>
              <a:ahLst/>
              <a:cxnLst/>
              <a:rect l="l" t="t" r="r" b="b"/>
              <a:pathLst>
                <a:path w="1872615" h="127000">
                  <a:moveTo>
                    <a:pt x="1796034" y="63500"/>
                  </a:moveTo>
                  <a:lnTo>
                    <a:pt x="1745234" y="127000"/>
                  </a:lnTo>
                  <a:lnTo>
                    <a:pt x="1859534" y="69850"/>
                  </a:lnTo>
                  <a:lnTo>
                    <a:pt x="1796034" y="69850"/>
                  </a:lnTo>
                  <a:lnTo>
                    <a:pt x="1796034" y="63500"/>
                  </a:lnTo>
                  <a:close/>
                </a:path>
                <a:path w="1872615" h="127000">
                  <a:moveTo>
                    <a:pt x="1790954" y="57150"/>
                  </a:moveTo>
                  <a:lnTo>
                    <a:pt x="0" y="57150"/>
                  </a:lnTo>
                  <a:lnTo>
                    <a:pt x="0" y="69850"/>
                  </a:lnTo>
                  <a:lnTo>
                    <a:pt x="1790954" y="69850"/>
                  </a:lnTo>
                  <a:lnTo>
                    <a:pt x="1796034" y="63500"/>
                  </a:lnTo>
                  <a:lnTo>
                    <a:pt x="1790954" y="57150"/>
                  </a:lnTo>
                  <a:close/>
                </a:path>
                <a:path w="1872615" h="127000">
                  <a:moveTo>
                    <a:pt x="1859534" y="57150"/>
                  </a:moveTo>
                  <a:lnTo>
                    <a:pt x="1796034" y="57150"/>
                  </a:lnTo>
                  <a:lnTo>
                    <a:pt x="1796034" y="69850"/>
                  </a:lnTo>
                  <a:lnTo>
                    <a:pt x="1859534" y="69850"/>
                  </a:lnTo>
                  <a:lnTo>
                    <a:pt x="1872234" y="63500"/>
                  </a:lnTo>
                  <a:lnTo>
                    <a:pt x="1859534" y="57150"/>
                  </a:lnTo>
                  <a:close/>
                </a:path>
                <a:path w="1872615" h="127000">
                  <a:moveTo>
                    <a:pt x="1745234" y="0"/>
                  </a:moveTo>
                  <a:lnTo>
                    <a:pt x="1796034" y="63500"/>
                  </a:lnTo>
                  <a:lnTo>
                    <a:pt x="1796034" y="57150"/>
                  </a:lnTo>
                  <a:lnTo>
                    <a:pt x="1859534" y="57150"/>
                  </a:lnTo>
                  <a:lnTo>
                    <a:pt x="1745234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51050" y="6657009"/>
            <a:ext cx="1162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Programação</a:t>
            </a:r>
            <a:r>
              <a:rPr spc="-15" dirty="0"/>
              <a:t> </a:t>
            </a:r>
            <a:r>
              <a:rPr spc="-10" dirty="0"/>
              <a:t>para</a:t>
            </a:r>
            <a:r>
              <a:rPr spc="-35" dirty="0"/>
              <a:t> </a:t>
            </a:r>
            <a:r>
              <a:rPr spc="-5" dirty="0"/>
              <a:t>Internet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3119</Words>
  <Application>Microsoft Office PowerPoint</Application>
  <PresentationFormat>Widescreen</PresentationFormat>
  <Paragraphs>675</Paragraphs>
  <Slides>70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81" baseType="lpstr">
      <vt:lpstr>Arial</vt:lpstr>
      <vt:lpstr>Arial MT</vt:lpstr>
      <vt:lpstr>Calibri</vt:lpstr>
      <vt:lpstr>Consolas</vt:lpstr>
      <vt:lpstr>Courier New</vt:lpstr>
      <vt:lpstr>Lucida Sans Unicode</vt:lpstr>
      <vt:lpstr>Tahoma</vt:lpstr>
      <vt:lpstr>Times New Roman</vt:lpstr>
      <vt:lpstr>Verdana</vt:lpstr>
      <vt:lpstr>Wingdings</vt:lpstr>
      <vt:lpstr>Office Theme</vt:lpstr>
      <vt:lpstr>Programação para Internet</vt:lpstr>
      <vt:lpstr>Conteúdo da Aula</vt:lpstr>
      <vt:lpstr>Algumas Propriedades de Ajuste de Fundo</vt:lpstr>
      <vt:lpstr>Propriedades de Ajuste de Fundo - Exemplo</vt:lpstr>
      <vt:lpstr>Conteúdo, Padding, Borda e Margem</vt:lpstr>
      <vt:lpstr>Propriedade padding</vt:lpstr>
      <vt:lpstr>Propriedade margin</vt:lpstr>
      <vt:lpstr>Propriedade margin - Observação</vt:lpstr>
      <vt:lpstr>Propriedade border</vt:lpstr>
      <vt:lpstr>Definindo as Bordas Individualmente</vt:lpstr>
      <vt:lpstr>Definindo Aspectos Específicos das Bordas</vt:lpstr>
      <vt:lpstr>Ajustes de Borda - Exemplo</vt:lpstr>
      <vt:lpstr>Apresentação do PowerPoint</vt:lpstr>
      <vt:lpstr>Propriedade border-radius</vt:lpstr>
      <vt:lpstr>Propriedade border-radius</vt:lpstr>
      <vt:lpstr>Propriedade box-shadow</vt:lpstr>
      <vt:lpstr>Ajustes de Largura e Altura dos Elementos</vt:lpstr>
      <vt:lpstr>Propriedade display</vt:lpstr>
      <vt:lpstr>Propriedade display</vt:lpstr>
      <vt:lpstr>Propriedade display</vt:lpstr>
      <vt:lpstr>Item de Lista com display: inline</vt:lpstr>
      <vt:lpstr>Item de Lista com display: inline-block</vt:lpstr>
      <vt:lpstr>Propriedade visibility</vt:lpstr>
      <vt:lpstr>Propriedade float</vt:lpstr>
      <vt:lpstr>Propriedade float - Exemplo</vt:lpstr>
      <vt:lpstr>Propriedade overflow</vt:lpstr>
      <vt:lpstr>Propriedade overflow - Exemplo</vt:lpstr>
      <vt:lpstr>Propriedade position</vt:lpstr>
      <vt:lpstr>Propriedade position</vt:lpstr>
      <vt:lpstr>Propriedade position: relative</vt:lpstr>
      <vt:lpstr>Propriedade position: relative</vt:lpstr>
      <vt:lpstr>Propriedade position - Valores</vt:lpstr>
      <vt:lpstr>position: absolute</vt:lpstr>
      <vt:lpstr>position: absolute</vt:lpstr>
      <vt:lpstr>Propriedade position - Valores</vt:lpstr>
      <vt:lpstr>Propriedade transform</vt:lpstr>
      <vt:lpstr>Centralizando Bloco na Vertical com Pos. Absoluto</vt:lpstr>
      <vt:lpstr>Centralizando Bloco na Vertical com Pos. Absoluto</vt:lpstr>
      <vt:lpstr>Centralizando Bloco na Vertical com Pos. Absoluto</vt:lpstr>
      <vt:lpstr>Centralizando na Vertical e Horizontal com Pos. Absoluto</vt:lpstr>
      <vt:lpstr>Centralizando na Vertical e Horizontal com Pos. Absoluto</vt:lpstr>
      <vt:lpstr>Centralizando na Vertical e Horizontal com Pos. Absoluto</vt:lpstr>
      <vt:lpstr>Centralizando na Vertical e Horizontal com Pos. Absoluto</vt:lpstr>
      <vt:lpstr>Centralizando Bloco na Horizontal com width e margin</vt:lpstr>
      <vt:lpstr>Pseudo-Classes</vt:lpstr>
      <vt:lpstr>Exemplos de Pseudo-Classes</vt:lpstr>
      <vt:lpstr>Exemplos de Pseudo-Classes</vt:lpstr>
      <vt:lpstr>Pseudo-Elementos</vt:lpstr>
      <vt:lpstr>Outros Pseudo-Elementos</vt:lpstr>
      <vt:lpstr>Pseudo-Elementos - Exemplo</vt:lpstr>
      <vt:lpstr>Pseudo-Elementos - Exemplo</vt:lpstr>
      <vt:lpstr>Observação sobre Pseudo-Elementos</vt:lpstr>
      <vt:lpstr>Cascade, Especificidade e Herança</vt:lpstr>
      <vt:lpstr>Ordem das Regras</vt:lpstr>
      <vt:lpstr>Ordem das Regras - Cascade</vt:lpstr>
      <vt:lpstr>Especificidade</vt:lpstr>
      <vt:lpstr>Especificidade das Regras</vt:lpstr>
      <vt:lpstr>Herança</vt:lpstr>
      <vt:lpstr>Design Responsivo</vt:lpstr>
      <vt:lpstr>Meta Tag Viewport</vt:lpstr>
      <vt:lpstr>Utilizando a Meta Tag Viewport</vt:lpstr>
      <vt:lpstr>Utilizando a Meta Tag Viewport</vt:lpstr>
      <vt:lpstr>Introdução à Media Queries</vt:lpstr>
      <vt:lpstr>Introdução à Media Queries</vt:lpstr>
      <vt:lpstr>Introdução à Media Queries</vt:lpstr>
      <vt:lpstr>Introdução à Media Queries</vt:lpstr>
      <vt:lpstr>Media Query com Lista de Expressões</vt:lpstr>
      <vt:lpstr>Validação do Código CSS</vt:lpstr>
      <vt:lpstr>CSS e Cache do Navegador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aos Sistemas de Informações</dc:title>
  <dc:creator>Daniel Furtado</dc:creator>
  <cp:lastModifiedBy>GETULIO DA SILVA SANTOS</cp:lastModifiedBy>
  <cp:revision>2</cp:revision>
  <dcterms:created xsi:type="dcterms:W3CDTF">2022-08-04T11:42:54Z</dcterms:created>
  <dcterms:modified xsi:type="dcterms:W3CDTF">2022-08-04T11:50:04Z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2022-05-19T00:00:00Z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2022-08-04T00:00:00Z</vt:filetime>
  </property>
</Properties>
</file>